
<file path=[Content_Types].xml><?xml version="1.0" encoding="utf-8"?>
<Types xmlns="http://schemas.openxmlformats.org/package/2006/content-types">
  <Override PartName="/ppt/slideLayouts/slideLayout8.xml" ContentType="application/vnd.openxmlformats-officedocument.presentationml.slideLayout+xml"/>
  <Override PartName="/ppt/slides/slide68.xml" ContentType="application/vnd.openxmlformats-officedocument.presentationml.slide+xml"/>
  <Override PartName="/ppt/notesSlides/notesSlide31.xml" ContentType="application/vnd.openxmlformats-officedocument.presentationml.notesSlide+xml"/>
  <Override PartName="/ppt/slides/slide28.xml" ContentType="application/vnd.openxmlformats-officedocument.presentationml.slide+xml"/>
  <Override PartName="/ppt/slides/slide66.xml" ContentType="application/vnd.openxmlformats-officedocument.presentationml.slide+xml"/>
  <Override PartName="/docProps/app.xml" ContentType="application/vnd.openxmlformats-officedocument.extended-properties+xml"/>
  <Override PartName="/ppt/notesSlides/notesSlide9.xml" ContentType="application/vnd.openxmlformats-officedocument.presentationml.notesSlide+xml"/>
  <Override PartName="/ppt/notesSlides/notesSlide32.xml" ContentType="application/vnd.openxmlformats-officedocument.presentationml.notesSlide+xml"/>
  <Override PartName="/ppt/slides/slide11.xml" ContentType="application/vnd.openxmlformats-officedocument.presentationml.slide+xml"/>
  <Override PartName="/ppt/slides/slide47.xml" ContentType="application/vnd.openxmlformats-officedocument.presentationml.slide+xml"/>
  <Override PartName="/ppt/slideLayouts/slideLayout3.xml" ContentType="application/vnd.openxmlformats-officedocument.presentationml.slideLayout+xml"/>
  <Override PartName="/ppt/slides/slide1.xml" ContentType="application/vnd.openxmlformats-officedocument.presentationml.slide+xml"/>
  <Override PartName="/ppt/slides/slide97.xml" ContentType="application/vnd.openxmlformats-officedocument.presentationml.slide+xml"/>
  <Override PartName="/ppt/tableStyles.xml" ContentType="application/vnd.openxmlformats-officedocument.presentationml.tableStyles+xml"/>
  <Override PartName="/ppt/notesSlides/notesSlide15.xml" ContentType="application/vnd.openxmlformats-officedocument.presentationml.notesSlide+xml"/>
  <Override PartName="/ppt/slides/slide94.xml" ContentType="application/vnd.openxmlformats-officedocument.presentationml.slide+xml"/>
  <Override PartName="/ppt/slides/slide92.xml" ContentType="application/vnd.openxmlformats-officedocument.presentationml.slide+xml"/>
  <Override PartName="/ppt/notesSlides/notesSlide23.xml" ContentType="application/vnd.openxmlformats-officedocument.presentationml.notesSlide+xml"/>
  <Override PartName="/ppt/notesSlides/notesSlide42.xml" ContentType="application/vnd.openxmlformats-officedocument.presentationml.notesSlide+xml"/>
  <Override PartName="/ppt/notesSlides/notesSlide35.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notesSlides/notesSlide13.xml" ContentType="application/vnd.openxmlformats-officedocument.presentationml.notesSlide+xml"/>
  <Override PartName="/ppt/slides/slide78.xml" ContentType="application/vnd.openxmlformats-officedocument.presentationml.slide+xml"/>
  <Override PartName="/ppt/notesSlides/notesSlide1.xml" ContentType="application/vnd.openxmlformats-officedocument.presentationml.notesSlide+xml"/>
  <Override PartName="/ppt/slides/slide61.xml" ContentType="application/vnd.openxmlformats-officedocument.presentationml.slide+xml"/>
  <Override PartName="/ppt/slides/slide43.xml" ContentType="application/vnd.openxmlformats-officedocument.presentationml.slide+xml"/>
  <Override PartName="/ppt/slides/slide37.xml" ContentType="application/vnd.openxmlformats-officedocument.presentationml.slide+xml"/>
  <Override PartName="/ppt/notesSlides/notesSlide45.xml" ContentType="application/vnd.openxmlformats-officedocument.presentationml.notesSlide+xml"/>
  <Override PartName="/ppt/slides/slide10.xml" ContentType="application/vnd.openxmlformats-officedocument.presentationml.slide+xml"/>
  <Override PartName="/ppt/embeddings/oleObject13.bin" ContentType="application/vnd.openxmlformats-officedocument.oleObject"/>
  <Override PartName="/ppt/slides/slide33.xml" ContentType="application/vnd.openxmlformats-officedocument.presentationml.slide+xml"/>
  <Default Extension="vml" ContentType="application/vnd.openxmlformats-officedocument.vmlDrawing"/>
  <Default Extension="png" ContentType="image/png"/>
  <Override PartName="/ppt/slides/slide83.xml" ContentType="application/vnd.openxmlformats-officedocument.presentationml.slide+xml"/>
  <Override PartName="/docProps/core.xml" ContentType="application/vnd.openxmlformats-package.core-properties+xml"/>
  <Override PartName="/ppt/slides/slide56.xml" ContentType="application/vnd.openxmlformats-officedocument.presentationml.slide+xml"/>
  <Override PartName="/ppt/slides/slide31.xml" ContentType="application/vnd.openxmlformats-officedocument.presentationml.slide+xml"/>
  <Override PartName="/ppt/embeddings/oleObject11.bin" ContentType="application/vnd.openxmlformats-officedocument.oleObject"/>
  <Default Extension="bin" ContentType="application/vnd.openxmlformats-officedocument.presentationml.printerSettings"/>
  <Override PartName="/ppt/slides/slide53.xml" ContentType="application/vnd.openxmlformats-officedocument.presentationml.slide+xml"/>
  <Override PartName="/ppt/slides/slide76.xml" ContentType="application/vnd.openxmlformats-officedocument.presentationml.slide+xml"/>
  <Override PartName="/ppt/notesSlides/notesSlide24.xml" ContentType="application/vnd.openxmlformats-officedocument.presentationml.notesSlide+xml"/>
  <Override PartName="/ppt/slides/slide55.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notesSlides/notesSlide2.xml" ContentType="application/vnd.openxmlformats-officedocument.presentationml.notesSlide+xml"/>
  <Override PartName="/ppt/notesSlides/notesSlide14.xml" ContentType="application/vnd.openxmlformats-officedocument.presentationml.notesSlide+xml"/>
  <Override PartName="/ppt/theme/theme2.xml" ContentType="application/vnd.openxmlformats-officedocument.theme+xml"/>
  <Override PartName="/ppt/slides/slide2.xml" ContentType="application/vnd.openxmlformats-officedocument.presentationml.slide+xml"/>
  <Override PartName="/ppt/slides/slide80.xml" ContentType="application/vnd.openxmlformats-officedocument.presentationml.slide+xml"/>
  <Override PartName="/ppt/notesSlides/notesSlide25.xml" ContentType="application/vnd.openxmlformats-officedocument.presentationml.notesSlide+xml"/>
  <Override PartName="/ppt/notesSlides/notesSlide40.xml" ContentType="application/vnd.openxmlformats-officedocument.presentationml.notesSlide+xml"/>
  <Override PartName="/ppt/slides/slide45.xml" ContentType="application/vnd.openxmlformats-officedocument.presentationml.slide+xml"/>
  <Override PartName="/ppt/slides/slide101.xml" ContentType="application/vnd.openxmlformats-officedocument.presentationml.slide+xml"/>
  <Override PartName="/ppt/notesSlides/notesSlide38.xml" ContentType="application/vnd.openxmlformats-officedocument.presentationml.notesSlide+xml"/>
  <Override PartName="/ppt/notesSlides/notesSlide21.xml" ContentType="application/vnd.openxmlformats-officedocument.presentationml.notesSlide+xml"/>
  <Override PartName="/ppt/slideLayouts/slideLayout10.xml" ContentType="application/vnd.openxmlformats-officedocument.presentationml.slideLayout+xml"/>
  <Override PartName="/ppt/embeddings/oleObject6.bin" ContentType="application/vnd.openxmlformats-officedocument.oleObject"/>
  <Override PartName="/ppt/slides/slide54.xml" ContentType="application/vnd.openxmlformats-officedocument.presentationml.slide+xml"/>
  <Override PartName="/ppt/notesSlides/notesSlide3.xml" ContentType="application/vnd.openxmlformats-officedocument.presentationml.notesSlide+xml"/>
  <Override PartName="/ppt/notesSlides/notesSlide36.xml" ContentType="application/vnd.openxmlformats-officedocument.presentationml.notesSlide+xml"/>
  <Override PartName="/ppt/slides/slide58.xml" ContentType="application/vnd.openxmlformats-officedocument.presentationml.slide+xml"/>
  <Default Extension="xml" ContentType="application/xml"/>
  <Override PartName="/ppt/slides/slide91.xml" ContentType="application/vnd.openxmlformats-officedocument.presentationml.slide+xml"/>
  <Override PartName="/ppt/slides/slide26.xml" ContentType="application/vnd.openxmlformats-officedocument.presentationml.slide+xml"/>
  <Override PartName="/ppt/slideMasters/slideMaster1.xml" ContentType="application/vnd.openxmlformats-officedocument.presentationml.slideMaster+xml"/>
  <Override PartName="/ppt/slides/slide86.xml" ContentType="application/vnd.openxmlformats-officedocument.presentationml.slide+xml"/>
  <Override PartName="/ppt/slides/slide81.xml" ContentType="application/vnd.openxmlformats-officedocument.presentationml.slide+xml"/>
  <Override PartName="/ppt/slides/slide25.xml" ContentType="application/vnd.openxmlformats-officedocument.presentationml.slide+xml"/>
  <Override PartName="/ppt/embeddings/oleObject5.bin" ContentType="application/vnd.openxmlformats-officedocument.oleObject"/>
  <Override PartName="/ppt/notesSlides/notesSlide19.xml" ContentType="application/vnd.openxmlformats-officedocument.presentationml.notesSlide+xml"/>
  <Override PartName="/ppt/slides/slide93.xml" ContentType="application/vnd.openxmlformats-officedocument.presentationml.slide+xml"/>
  <Override PartName="/ppt/slides/slide14.xml" ContentType="application/vnd.openxmlformats-officedocument.presentationml.slide+xml"/>
  <Override PartName="/ppt/slides/slide40.xml" ContentType="application/vnd.openxmlformats-officedocument.presentationml.slide+xml"/>
  <Override PartName="/ppt/embeddings/oleObject1.bin" ContentType="application/vnd.openxmlformats-officedocument.oleObject"/>
  <Override PartName="/ppt/notesSlides/notesSlide26.xml" ContentType="application/vnd.openxmlformats-officedocument.presentationml.notesSlide+xml"/>
  <Override PartName="/ppt/slides/slide44.xml" ContentType="application/vnd.openxmlformats-officedocument.presentationml.slide+xml"/>
  <Override PartName="/ppt/notesSlides/notesSlide37.xml" ContentType="application/vnd.openxmlformats-officedocument.presentationml.notesSlide+xml"/>
  <Override PartName="/ppt/slides/slide103.xml" ContentType="application/vnd.openxmlformats-officedocument.presentationml.slide+xml"/>
  <Override PartName="/ppt/slides/slide49.xml" ContentType="application/vnd.openxmlformats-officedocument.presentationml.slide+xml"/>
  <Override PartName="/ppt/slides/slide70.xml" ContentType="application/vnd.openxmlformats-officedocument.presentationml.slide+xml"/>
  <Override PartName="/ppt/embeddings/oleObject7.bin" ContentType="application/vnd.openxmlformats-officedocument.oleObject"/>
  <Override PartName="/ppt/slides/slide48.xml" ContentType="application/vnd.openxmlformats-officedocument.presentationml.slide+xml"/>
  <Override PartName="/ppt/presentation.xml" ContentType="application/vnd.openxmlformats-officedocument.presentationml.presentation.main+xml"/>
  <Override PartName="/ppt/embeddings/oleObject12.bin" ContentType="application/vnd.openxmlformats-officedocument.oleObject"/>
  <Override PartName="/ppt/slides/slide77.xml" ContentType="application/vnd.openxmlformats-officedocument.presentationml.slide+xml"/>
  <Override PartName="/ppt/slides/slide79.xml" ContentType="application/vnd.openxmlformats-officedocument.presentationml.slide+xml"/>
  <Override PartName="/ppt/slides/slide95.xml" ContentType="application/vnd.openxmlformats-officedocument.presentationml.slide+xml"/>
  <Default Extension="jpeg" ContentType="image/jpeg"/>
  <Override PartName="/ppt/slides/slide3.xml" ContentType="application/vnd.openxmlformats-officedocument.presentationml.slide+xml"/>
  <Override PartName="/ppt/slideLayouts/slideLayout11.xml" ContentType="application/vnd.openxmlformats-officedocument.presentationml.slideLayout+xml"/>
  <Override PartName="/ppt/slides/slide96.xml" ContentType="application/vnd.openxmlformats-officedocument.presentationml.slide+xml"/>
  <Override PartName="/ppt/notesSlides/notesSlide8.xml" ContentType="application/vnd.openxmlformats-officedocument.presentationml.notesSlide+xml"/>
  <Override PartName="/ppt/slides/slide74.xml" ContentType="application/vnd.openxmlformats-officedocument.presentationml.slide+xml"/>
  <Override PartName="/ppt/slideLayouts/slideLayout13.xml" ContentType="application/vnd.openxmlformats-officedocument.presentationml.slideLayout+xml"/>
  <Override PartName="/ppt/slides/slide75.xml" ContentType="application/vnd.openxmlformats-officedocument.presentationml.slide+xml"/>
  <Override PartName="/ppt/slides/slide15.xml" ContentType="application/vnd.openxmlformats-officedocument.presentationml.slide+xml"/>
  <Default Extension="rels" ContentType="application/vnd.openxmlformats-package.relationships+xml"/>
  <Override PartName="/ppt/slides/slide9.xml" ContentType="application/vnd.openxmlformats-officedocument.presentationml.slide+xml"/>
  <Override PartName="/ppt/slides/slide39.xml" ContentType="application/vnd.openxmlformats-officedocument.presentationml.slide+xml"/>
  <Override PartName="/ppt/slides/slide73.xml" ContentType="application/vnd.openxmlformats-officedocument.presentationml.slide+xml"/>
  <Override PartName="/ppt/slides/slide32.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s/slide29.xml" ContentType="application/vnd.openxmlformats-officedocument.presentationml.slide+xml"/>
  <Override PartName="/ppt/embeddings/oleObject4.bin" ContentType="application/vnd.openxmlformats-officedocument.oleObject"/>
  <Override PartName="/ppt/notesSlides/notesSlide22.xml" ContentType="application/vnd.openxmlformats-officedocument.presentationml.notesSlide+xml"/>
  <Override PartName="/ppt/slides/slide22.xml" ContentType="application/vnd.openxmlformats-officedocument.presentationml.slide+xml"/>
  <Override PartName="/ppt/slides/slide85.xml" ContentType="application/vnd.openxmlformats-officedocument.presentationml.slide+xml"/>
  <Override PartName="/ppt/notesSlides/notesSlide11.xml" ContentType="application/vnd.openxmlformats-officedocument.presentationml.notesSlide+xml"/>
  <Override PartName="/ppt/slides/slide30.xml" ContentType="application/vnd.openxmlformats-officedocument.presentationml.slide+xml"/>
  <Override PartName="/ppt/slides/slide36.xml" ContentType="application/vnd.openxmlformats-officedocument.presentationml.slide+xml"/>
  <Override PartName="/ppt/slides/slide18.xml" ContentType="application/vnd.openxmlformats-officedocument.presentationml.slide+xml"/>
  <Override PartName="/ppt/theme/theme3.xml" ContentType="application/vnd.openxmlformats-officedocument.theme+xml"/>
  <Override PartName="/ppt/notesSlides/notesSlide16.xml" ContentType="application/vnd.openxmlformats-officedocument.presentationml.notesSlide+xml"/>
  <Override PartName="/ppt/slides/slide90.xml" ContentType="application/vnd.openxmlformats-officedocument.presentationml.slide+xml"/>
  <Override PartName="/ppt/slides/slide21.xml" ContentType="application/vnd.openxmlformats-officedocument.presentationml.slide+xml"/>
  <Override PartName="/ppt/slides/slide23.xml" ContentType="application/vnd.openxmlformats-officedocument.presentationml.slide+xml"/>
  <Override PartName="/ppt/slideLayouts/slideLayout9.xml" ContentType="application/vnd.openxmlformats-officedocument.presentationml.slideLayout+xml"/>
  <Override PartName="/ppt/embeddings/oleObject2.bin" ContentType="application/vnd.openxmlformats-officedocument.oleObject"/>
  <Override PartName="/ppt/slides/slide52.xml" ContentType="application/vnd.openxmlformats-officedocument.presentationml.slide+xml"/>
  <Override PartName="/ppt/slides/slide5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41.xml" ContentType="application/vnd.openxmlformats-officedocument.presentationml.notesSlide+xml"/>
  <Override PartName="/ppt/slides/slide13.xml" ContentType="application/vnd.openxmlformats-officedocument.presentationml.slide+xml"/>
  <Override PartName="/ppt/notesSlides/notesSlide17.xml" ContentType="application/vnd.openxmlformats-officedocument.presentationml.notesSlide+xml"/>
  <Override PartName="/ppt/slides/slide87.xml" ContentType="application/vnd.openxmlformats-officedocument.presentationml.slide+xml"/>
  <Override PartName="/ppt/notesSlides/notesSlide6.xml" ContentType="application/vnd.openxmlformats-officedocument.presentationml.notesSlide+xml"/>
  <Override PartName="/ppt/embeddings/oleObject3.bin" ContentType="application/vnd.openxmlformats-officedocument.oleObject"/>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s/slide89.xml" ContentType="application/vnd.openxmlformats-officedocument.presentationml.slide+xml"/>
  <Override PartName="/ppt/slideLayouts/slideLayout6.xml" ContentType="application/vnd.openxmlformats-officedocument.presentationml.slideLayout+xml"/>
  <Default Extension="emf" ContentType="image/x-emf"/>
  <Override PartName="/ppt/slideLayouts/slideLayout14.xml" ContentType="application/vnd.openxmlformats-officedocument.presentationml.slideLayout+xml"/>
  <Override PartName="/ppt/notesSlides/notesSlide43.xml" ContentType="application/vnd.openxmlformats-officedocument.presentationml.notesSlide+xml"/>
  <Override PartName="/ppt/embeddings/oleObject10.bin" ContentType="application/vnd.openxmlformats-officedocument.oleObject"/>
  <Override PartName="/ppt/presProps.xml" ContentType="application/vnd.openxmlformats-officedocument.presentationml.presProps+xml"/>
  <Override PartName="/ppt/notesSlides/notesSlide18.xml" ContentType="application/vnd.openxmlformats-officedocument.presentationml.notesSlide+xml"/>
  <Override PartName="/ppt/slides/slide27.xml" ContentType="application/vnd.openxmlformats-officedocument.presentationml.slide+xml"/>
  <Override PartName="/ppt/embeddings/oleObject9.bin" ContentType="application/vnd.openxmlformats-officedocument.oleObject"/>
  <Override PartName="/ppt/notesSlides/notesSlide10.xml" ContentType="application/vnd.openxmlformats-officedocument.presentationml.notesSlide+xml"/>
  <Override PartName="/ppt/slideMasters/slideMaster2.xml" ContentType="application/vnd.openxmlformats-officedocument.presentationml.slideMaster+xml"/>
  <Override PartName="/ppt/notesSlides/notesSlide39.xml" ContentType="application/vnd.openxmlformats-officedocument.presentationml.notesSlide+xml"/>
  <Override PartName="/ppt/slides/slide67.xml" ContentType="application/vnd.openxmlformats-officedocument.presentationml.slide+xml"/>
  <Override PartName="/ppt/slides/slide100.xml" ContentType="application/vnd.openxmlformats-officedocument.presentationml.slide+xml"/>
  <Override PartName="/ppt/slides/slide12.xml" ContentType="application/vnd.openxmlformats-officedocument.presentationml.slide+xml"/>
  <Override PartName="/ppt/tags/tag2.xml" ContentType="application/vnd.openxmlformats-officedocument.presentationml.tags+xml"/>
  <Override PartName="/ppt/slides/slide46.xml" ContentType="application/vnd.openxmlformats-officedocument.presentationml.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slides/slide84.xml" ContentType="application/vnd.openxmlformats-officedocument.presentationml.slide+xml"/>
  <Override PartName="/ppt/slides/slide69.xml" ContentType="application/vnd.openxmlformats-officedocument.presentationml.slide+xml"/>
  <Override PartName="/ppt/slides/slide35.xml" ContentType="application/vnd.openxmlformats-officedocument.presentationml.slide+xml"/>
  <Override PartName="/ppt/slides/slide42.xml" ContentType="application/vnd.openxmlformats-officedocument.presentationml.slide+xml"/>
  <Override PartName="/ppt/notesSlides/notesSlide34.xml" ContentType="application/vnd.openxmlformats-officedocument.presentationml.notesSlide+xml"/>
  <Override PartName="/ppt/slideLayouts/slideLayout5.xml" ContentType="application/vnd.openxmlformats-officedocument.presentationml.slideLayout+xml"/>
  <Override PartName="/ppt/slides/slide50.xml" ContentType="application/vnd.openxmlformats-officedocument.presentationml.slide+xml"/>
  <Override PartName="/ppt/slides/slide57.xml" ContentType="application/vnd.openxmlformats-officedocument.presentationml.slide+xml"/>
  <Override PartName="/ppt/notesSlides/notesSlide29.xml" ContentType="application/vnd.openxmlformats-officedocument.presentationml.notesSlide+xml"/>
  <Override PartName="/ppt/notesSlides/notesSlide7.xml" ContentType="application/vnd.openxmlformats-officedocument.presentationml.notesSlide+xml"/>
  <Override PartName="/ppt/slides/slide63.xml" ContentType="application/vnd.openxmlformats-officedocument.presentationml.slide+xml"/>
  <Override PartName="/ppt/slides/slide82.xml" ContentType="application/vnd.openxmlformats-officedocument.presentationml.slide+xml"/>
  <Override PartName="/ppt/slides/slide34.xml" ContentType="application/vnd.openxmlformats-officedocument.presentationml.slide+xml"/>
  <Override PartName="/ppt/notesSlides/notesSlide44.xml" ContentType="application/vnd.openxmlformats-officedocument.presentationml.notes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slideLayouts/slideLayout1.xml" ContentType="application/vnd.openxmlformats-officedocument.presentationml.slideLayout+xml"/>
  <Override PartName="/ppt/slides/slide88.xml" ContentType="application/vnd.openxmlformats-officedocument.presentationml.slide+xml"/>
  <Override PartName="/ppt/theme/theme1.xml" ContentType="application/vnd.openxmlformats-officedocument.theme+xml"/>
  <Override PartName="/ppt/slides/slide99.xml" ContentType="application/vnd.openxmlformats-officedocument.presentationml.slide+xml"/>
  <Override PartName="/ppt/slides/slide5.xml" ContentType="application/vnd.openxmlformats-officedocument.presentationml.slide+xml"/>
  <Override PartName="/ppt/slideLayouts/slideLayout7.xml" ContentType="application/vnd.openxmlformats-officedocument.presentationml.slideLayout+xml"/>
  <Override PartName="/ppt/slides/slide59.xml" ContentType="application/vnd.openxmlformats-officedocument.presentationml.slide+xml"/>
  <Override PartName="/ppt/slides/slide64.xml" ContentType="application/vnd.openxmlformats-officedocument.presentationml.slide+xml"/>
  <Override PartName="/ppt/notesSlides/notesSlide33.xml" ContentType="application/vnd.openxmlformats-officedocument.presentationml.notesSlide+xml"/>
  <Override PartName="/ppt/slides/slide4.xml" ContentType="application/vnd.openxmlformats-officedocument.presentationml.slide+xml"/>
  <Override PartName="/ppt/slides/slide72.xml" ContentType="application/vnd.openxmlformats-officedocument.presentationml.slide+xml"/>
  <Override PartName="/ppt/slides/slide98.xml" ContentType="application/vnd.openxmlformats-officedocument.presentationml.slide+xml"/>
  <Override PartName="/ppt/slides/slide8.xml" ContentType="application/vnd.openxmlformats-officedocument.presentationml.slide+xml"/>
  <Override PartName="/ppt/slides/slide102.xml" ContentType="application/vnd.openxmlformats-officedocument.presentationml.slide+xml"/>
  <Override PartName="/ppt/slides/slide60.xml" ContentType="application/vnd.openxmlformats-officedocument.presentationml.slide+xml"/>
  <Override PartName="/ppt/embeddings/oleObject8.bin" ContentType="application/vnd.openxmlformats-officedocument.oleObject"/>
  <Override PartName="/ppt/slides/slide24.xml" ContentType="application/vnd.openxmlformats-officedocument.presentationml.slide+xml"/>
  <Override PartName="/ppt/tags/tag1.xml" ContentType="application/vnd.openxmlformats-officedocument.presentationml.tags+xml"/>
  <Override PartName="/ppt/notesSlides/notesSlide30.xml" ContentType="application/vnd.openxmlformats-officedocument.presentationml.notesSlide+xml"/>
  <Override PartName="/ppt/slides/slide71.xml" ContentType="application/vnd.openxmlformats-officedocument.presentationml.slide+xml"/>
  <Override PartName="/ppt/slides/slide6.xml" ContentType="application/vnd.openxmlformats-officedocument.presentationml.slide+xml"/>
  <Override PartName="/ppt/notesSlides/notesSlide20.xml" ContentType="application/vnd.openxmlformats-officedocument.presentationml.notes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2" Type="http://schemas.openxmlformats.org/package/2006/relationships/metadata/core-properties" Target="docProps/core.xml"/><Relationship Id="rId3" Type="http://schemas.openxmlformats.org/officeDocument/2006/relationships/extended-properties" Target="docProps/app.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p:sldMasterIdLst>
    <p:sldMasterId id="2147483648" r:id="rId1"/>
    <p:sldMasterId id="2147483806" r:id="rId2"/>
  </p:sldMasterIdLst>
  <p:notesMasterIdLst>
    <p:notesMasterId r:id="rId106"/>
  </p:notesMasterIdLst>
  <p:sldIdLst>
    <p:sldId id="275" r:id="rId3"/>
    <p:sldId id="411" r:id="rId4"/>
    <p:sldId id="281" r:id="rId5"/>
    <p:sldId id="295" r:id="rId6"/>
    <p:sldId id="296" r:id="rId7"/>
    <p:sldId id="280" r:id="rId8"/>
    <p:sldId id="385" r:id="rId9"/>
    <p:sldId id="276" r:id="rId10"/>
    <p:sldId id="285" r:id="rId11"/>
    <p:sldId id="284" r:id="rId12"/>
    <p:sldId id="386" r:id="rId13"/>
    <p:sldId id="387" r:id="rId14"/>
    <p:sldId id="388" r:id="rId15"/>
    <p:sldId id="383" r:id="rId16"/>
    <p:sldId id="384" r:id="rId17"/>
    <p:sldId id="317" r:id="rId18"/>
    <p:sldId id="318" r:id="rId19"/>
    <p:sldId id="324" r:id="rId20"/>
    <p:sldId id="325" r:id="rId21"/>
    <p:sldId id="326" r:id="rId22"/>
    <p:sldId id="328" r:id="rId23"/>
    <p:sldId id="333" r:id="rId24"/>
    <p:sldId id="334" r:id="rId25"/>
    <p:sldId id="346" r:id="rId26"/>
    <p:sldId id="368" r:id="rId27"/>
    <p:sldId id="369" r:id="rId28"/>
    <p:sldId id="370" r:id="rId29"/>
    <p:sldId id="335" r:id="rId30"/>
    <p:sldId id="336" r:id="rId31"/>
    <p:sldId id="337" r:id="rId32"/>
    <p:sldId id="338" r:id="rId33"/>
    <p:sldId id="339" r:id="rId34"/>
    <p:sldId id="340" r:id="rId35"/>
    <p:sldId id="341" r:id="rId36"/>
    <p:sldId id="342" r:id="rId37"/>
    <p:sldId id="343" r:id="rId38"/>
    <p:sldId id="344" r:id="rId39"/>
    <p:sldId id="371" r:id="rId40"/>
    <p:sldId id="372" r:id="rId41"/>
    <p:sldId id="373" r:id="rId42"/>
    <p:sldId id="381" r:id="rId43"/>
    <p:sldId id="374" r:id="rId44"/>
    <p:sldId id="375" r:id="rId45"/>
    <p:sldId id="376" r:id="rId46"/>
    <p:sldId id="377" r:id="rId47"/>
    <p:sldId id="378" r:id="rId48"/>
    <p:sldId id="379" r:id="rId49"/>
    <p:sldId id="380" r:id="rId50"/>
    <p:sldId id="321" r:id="rId51"/>
    <p:sldId id="382" r:id="rId52"/>
    <p:sldId id="278" r:id="rId53"/>
    <p:sldId id="283" r:id="rId54"/>
    <p:sldId id="286" r:id="rId55"/>
    <p:sldId id="287" r:id="rId56"/>
    <p:sldId id="288" r:id="rId57"/>
    <p:sldId id="290" r:id="rId58"/>
    <p:sldId id="366" r:id="rId59"/>
    <p:sldId id="307" r:id="rId60"/>
    <p:sldId id="308" r:id="rId61"/>
    <p:sldId id="309" r:id="rId62"/>
    <p:sldId id="310" r:id="rId63"/>
    <p:sldId id="311" r:id="rId64"/>
    <p:sldId id="312" r:id="rId65"/>
    <p:sldId id="313" r:id="rId66"/>
    <p:sldId id="314" r:id="rId67"/>
    <p:sldId id="315" r:id="rId68"/>
    <p:sldId id="316" r:id="rId69"/>
    <p:sldId id="365" r:id="rId70"/>
    <p:sldId id="364" r:id="rId71"/>
    <p:sldId id="350" r:id="rId72"/>
    <p:sldId id="351" r:id="rId73"/>
    <p:sldId id="352" r:id="rId74"/>
    <p:sldId id="353" r:id="rId75"/>
    <p:sldId id="354" r:id="rId76"/>
    <p:sldId id="355" r:id="rId77"/>
    <p:sldId id="356" r:id="rId78"/>
    <p:sldId id="357" r:id="rId79"/>
    <p:sldId id="358" r:id="rId80"/>
    <p:sldId id="359" r:id="rId81"/>
    <p:sldId id="360" r:id="rId82"/>
    <p:sldId id="361" r:id="rId83"/>
    <p:sldId id="412" r:id="rId84"/>
    <p:sldId id="413" r:id="rId85"/>
    <p:sldId id="414" r:id="rId86"/>
    <p:sldId id="415" r:id="rId87"/>
    <p:sldId id="416" r:id="rId88"/>
    <p:sldId id="417" r:id="rId89"/>
    <p:sldId id="418" r:id="rId90"/>
    <p:sldId id="419" r:id="rId91"/>
    <p:sldId id="420" r:id="rId92"/>
    <p:sldId id="421" r:id="rId93"/>
    <p:sldId id="422" r:id="rId94"/>
    <p:sldId id="423" r:id="rId95"/>
    <p:sldId id="424" r:id="rId96"/>
    <p:sldId id="425" r:id="rId97"/>
    <p:sldId id="426" r:id="rId98"/>
    <p:sldId id="427" r:id="rId99"/>
    <p:sldId id="428" r:id="rId100"/>
    <p:sldId id="429" r:id="rId101"/>
    <p:sldId id="430" r:id="rId102"/>
    <p:sldId id="431" r:id="rId103"/>
    <p:sldId id="432" r:id="rId104"/>
    <p:sldId id="433" r:id="rId10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108" charset="0"/>
        <a:ea typeface="+mn-ea"/>
        <a:cs typeface="+mn-cs"/>
      </a:defRPr>
    </a:lvl1pPr>
    <a:lvl2pPr marL="457200" algn="l" rtl="0" fontAlgn="base">
      <a:spcBef>
        <a:spcPct val="0"/>
      </a:spcBef>
      <a:spcAft>
        <a:spcPct val="0"/>
      </a:spcAft>
      <a:defRPr kern="1200">
        <a:solidFill>
          <a:schemeClr val="tx1"/>
        </a:solidFill>
        <a:latin typeface="Arial" pitchFamily="-108" charset="0"/>
        <a:ea typeface="+mn-ea"/>
        <a:cs typeface="+mn-cs"/>
      </a:defRPr>
    </a:lvl2pPr>
    <a:lvl3pPr marL="914400" algn="l" rtl="0" fontAlgn="base">
      <a:spcBef>
        <a:spcPct val="0"/>
      </a:spcBef>
      <a:spcAft>
        <a:spcPct val="0"/>
      </a:spcAft>
      <a:defRPr kern="1200">
        <a:solidFill>
          <a:schemeClr val="tx1"/>
        </a:solidFill>
        <a:latin typeface="Arial" pitchFamily="-108" charset="0"/>
        <a:ea typeface="+mn-ea"/>
        <a:cs typeface="+mn-cs"/>
      </a:defRPr>
    </a:lvl3pPr>
    <a:lvl4pPr marL="1371600" algn="l" rtl="0" fontAlgn="base">
      <a:spcBef>
        <a:spcPct val="0"/>
      </a:spcBef>
      <a:spcAft>
        <a:spcPct val="0"/>
      </a:spcAft>
      <a:defRPr kern="1200">
        <a:solidFill>
          <a:schemeClr val="tx1"/>
        </a:solidFill>
        <a:latin typeface="Arial" pitchFamily="-108" charset="0"/>
        <a:ea typeface="+mn-ea"/>
        <a:cs typeface="+mn-cs"/>
      </a:defRPr>
    </a:lvl4pPr>
    <a:lvl5pPr marL="1828800" algn="l" rtl="0" fontAlgn="base">
      <a:spcBef>
        <a:spcPct val="0"/>
      </a:spcBef>
      <a:spcAft>
        <a:spcPct val="0"/>
      </a:spcAft>
      <a:defRPr kern="1200">
        <a:solidFill>
          <a:schemeClr val="tx1"/>
        </a:solidFill>
        <a:latin typeface="Arial" pitchFamily="-108" charset="0"/>
        <a:ea typeface="+mn-ea"/>
        <a:cs typeface="+mn-cs"/>
      </a:defRPr>
    </a:lvl5pPr>
    <a:lvl6pPr marL="2286000" algn="l" defTabSz="457200" rtl="0" eaLnBrk="1" latinLnBrk="0" hangingPunct="1">
      <a:defRPr kern="1200">
        <a:solidFill>
          <a:schemeClr val="tx1"/>
        </a:solidFill>
        <a:latin typeface="Arial" pitchFamily="-108" charset="0"/>
        <a:ea typeface="+mn-ea"/>
        <a:cs typeface="+mn-cs"/>
      </a:defRPr>
    </a:lvl6pPr>
    <a:lvl7pPr marL="2743200" algn="l" defTabSz="457200" rtl="0" eaLnBrk="1" latinLnBrk="0" hangingPunct="1">
      <a:defRPr kern="1200">
        <a:solidFill>
          <a:schemeClr val="tx1"/>
        </a:solidFill>
        <a:latin typeface="Arial" pitchFamily="-108" charset="0"/>
        <a:ea typeface="+mn-ea"/>
        <a:cs typeface="+mn-cs"/>
      </a:defRPr>
    </a:lvl7pPr>
    <a:lvl8pPr marL="3200400" algn="l" defTabSz="457200" rtl="0" eaLnBrk="1" latinLnBrk="0" hangingPunct="1">
      <a:defRPr kern="1200">
        <a:solidFill>
          <a:schemeClr val="tx1"/>
        </a:solidFill>
        <a:latin typeface="Arial" pitchFamily="-108" charset="0"/>
        <a:ea typeface="+mn-ea"/>
        <a:cs typeface="+mn-cs"/>
      </a:defRPr>
    </a:lvl8pPr>
    <a:lvl9pPr marL="3657600" algn="l" defTabSz="457200" rtl="0" eaLnBrk="1" latinLnBrk="0" hangingPunct="1">
      <a:defRPr kern="1200">
        <a:solidFill>
          <a:schemeClr val="tx1"/>
        </a:solidFill>
        <a:latin typeface="Arial" pitchFamily="-10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0000"/>
    <a:srgbClr val="EE0000"/>
    <a:srgbClr val="FF5050"/>
    <a:srgbClr val="FADD06"/>
    <a:srgbClr val="009900"/>
    <a:srgbClr val="33CC33"/>
    <a:srgbClr val="DDDDDD"/>
    <a:srgbClr val="990000"/>
  </p:clrMru>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SorterView">
  <p:normalViewPr showOutlineIcons="0">
    <p:restoredLeft sz="15085" autoAdjust="0"/>
    <p:restoredTop sz="94790" autoAdjust="0"/>
  </p:normalViewPr>
  <p:slideViewPr>
    <p:cSldViewPr snapToGrid="0">
      <p:cViewPr varScale="1">
        <p:scale>
          <a:sx n="115" d="100"/>
          <a:sy n="115" d="100"/>
        </p:scale>
        <p:origin x="-584" y="-112"/>
      </p:cViewPr>
      <p:guideLst>
        <p:guide orient="horz" pos="2160"/>
        <p:guide pos="2880"/>
      </p:guideLst>
    </p:cSldViewPr>
  </p:slideViewPr>
  <p:outlineViewPr>
    <p:cViewPr>
      <p:scale>
        <a:sx n="33" d="100"/>
        <a:sy n="33" d="100"/>
      </p:scale>
      <p:origin x="0" y="10512"/>
    </p:cViewPr>
  </p:outlineViewPr>
  <p:notesTextViewPr>
    <p:cViewPr>
      <p:scale>
        <a:sx n="100" d="100"/>
        <a:sy n="100" d="100"/>
      </p:scale>
      <p:origin x="0" y="0"/>
    </p:cViewPr>
  </p:notesTextViewPr>
  <p:sorterViewPr>
    <p:cViewPr>
      <p:scale>
        <a:sx n="75" d="100"/>
        <a:sy n="75" d="100"/>
      </p:scale>
      <p:origin x="0" y="0"/>
    </p:cViewPr>
  </p:sorterViewPr>
  <p:gridSpacing cx="78028800" cy="78028800"/>
</p:viewPr>
</file>

<file path=ppt/_rels/presentation.xml.rels><?xml version="1.0" encoding="UTF-8" standalone="yes"?>
<Relationships xmlns="http://schemas.openxmlformats.org/package/2006/relationships"><Relationship Id="rId64" Type="http://schemas.openxmlformats.org/officeDocument/2006/relationships/slide" Target="slides/slide62.xml"/><Relationship Id="rId60" Type="http://schemas.openxmlformats.org/officeDocument/2006/relationships/slide" Target="slides/slide58.xml"/><Relationship Id="rId70" Type="http://schemas.openxmlformats.org/officeDocument/2006/relationships/slide" Target="slides/slide68.xml"/><Relationship Id="rId94" Type="http://schemas.openxmlformats.org/officeDocument/2006/relationships/slide" Target="slides/slide92.xml"/><Relationship Id="rId7" Type="http://schemas.openxmlformats.org/officeDocument/2006/relationships/slide" Target="slides/slide5.xml"/><Relationship Id="rId74" Type="http://schemas.openxmlformats.org/officeDocument/2006/relationships/slide" Target="slides/slide72.xml"/><Relationship Id="rId102" Type="http://schemas.openxmlformats.org/officeDocument/2006/relationships/slide" Target="slides/slide100.xml"/><Relationship Id="rId25" Type="http://schemas.openxmlformats.org/officeDocument/2006/relationships/slide" Target="slides/slide23.xml"/><Relationship Id="rId106" Type="http://schemas.openxmlformats.org/officeDocument/2006/relationships/notesMaster" Target="notesMasters/notesMaster1.xml"/><Relationship Id="rId96" Type="http://schemas.openxmlformats.org/officeDocument/2006/relationships/slide" Target="slides/slide94.xml"/><Relationship Id="rId10" Type="http://schemas.openxmlformats.org/officeDocument/2006/relationships/slide" Target="slides/slide8.xml"/><Relationship Id="rId50" Type="http://schemas.openxmlformats.org/officeDocument/2006/relationships/slide" Target="slides/slide48.xml"/><Relationship Id="rId17" Type="http://schemas.openxmlformats.org/officeDocument/2006/relationships/slide" Target="slides/slide15.xml"/><Relationship Id="rId107" Type="http://schemas.openxmlformats.org/officeDocument/2006/relationships/printerSettings" Target="printerSettings/printerSettings1.bin"/><Relationship Id="rId71" Type="http://schemas.openxmlformats.org/officeDocument/2006/relationships/slide" Target="slides/slide69.xml"/><Relationship Id="rId4" Type="http://schemas.openxmlformats.org/officeDocument/2006/relationships/slide" Target="slides/slide2.xml"/><Relationship Id="rId28" Type="http://schemas.openxmlformats.org/officeDocument/2006/relationships/slide" Target="slides/slide26.xml"/><Relationship Id="rId89" Type="http://schemas.openxmlformats.org/officeDocument/2006/relationships/slide" Target="slides/slide87.xml"/><Relationship Id="rId88" Type="http://schemas.openxmlformats.org/officeDocument/2006/relationships/slide" Target="slides/slide86.xml"/><Relationship Id="rId82" Type="http://schemas.openxmlformats.org/officeDocument/2006/relationships/slide" Target="slides/slide80.xml"/><Relationship Id="rId69" Type="http://schemas.openxmlformats.org/officeDocument/2006/relationships/slide" Target="slides/slide67.xml"/><Relationship Id="rId38" Type="http://schemas.openxmlformats.org/officeDocument/2006/relationships/slide" Target="slides/slide36.xml"/><Relationship Id="rId20" Type="http://schemas.openxmlformats.org/officeDocument/2006/relationships/slide" Target="slides/slide18.xml"/><Relationship Id="rId2" Type="http://schemas.openxmlformats.org/officeDocument/2006/relationships/slideMaster" Target="slideMasters/slideMaster2.xml"/><Relationship Id="rId72" Type="http://schemas.openxmlformats.org/officeDocument/2006/relationships/slide" Target="slides/slide70.xml"/><Relationship Id="rId35" Type="http://schemas.openxmlformats.org/officeDocument/2006/relationships/slide" Target="slides/slide33.xml"/><Relationship Id="rId75" Type="http://schemas.openxmlformats.org/officeDocument/2006/relationships/slide" Target="slides/slide73.xml"/><Relationship Id="rId80" Type="http://schemas.openxmlformats.org/officeDocument/2006/relationships/slide" Target="slides/slide78.xml"/><Relationship Id="rId31" Type="http://schemas.openxmlformats.org/officeDocument/2006/relationships/slide" Target="slides/slide29.xml"/><Relationship Id="rId62" Type="http://schemas.openxmlformats.org/officeDocument/2006/relationships/slide" Target="slides/slide60.xml"/><Relationship Id="rId79" Type="http://schemas.openxmlformats.org/officeDocument/2006/relationships/slide" Target="slides/slide77.xml"/><Relationship Id="rId97" Type="http://schemas.openxmlformats.org/officeDocument/2006/relationships/slide" Target="slides/slide95.xml"/><Relationship Id="rId111" Type="http://schemas.openxmlformats.org/officeDocument/2006/relationships/tableStyles" Target="tableStyles.xml"/><Relationship Id="rId98" Type="http://schemas.openxmlformats.org/officeDocument/2006/relationships/slide" Target="slides/slide96.xml"/><Relationship Id="rId1" Type="http://schemas.openxmlformats.org/officeDocument/2006/relationships/slideMaster" Target="slideMasters/slideMaster1.xml"/><Relationship Id="rId24" Type="http://schemas.openxmlformats.org/officeDocument/2006/relationships/slide" Target="slides/slide22.xml"/><Relationship Id="rId47" Type="http://schemas.openxmlformats.org/officeDocument/2006/relationships/slide" Target="slides/slide45.xml"/><Relationship Id="rId56" Type="http://schemas.openxmlformats.org/officeDocument/2006/relationships/slide" Target="slides/slide54.xml"/><Relationship Id="rId48" Type="http://schemas.openxmlformats.org/officeDocument/2006/relationships/slide" Target="slides/slide46.xml"/><Relationship Id="rId32" Type="http://schemas.openxmlformats.org/officeDocument/2006/relationships/slide" Target="slides/slide30.xml"/><Relationship Id="rId13" Type="http://schemas.openxmlformats.org/officeDocument/2006/relationships/slide" Target="slides/slide11.xml"/><Relationship Id="rId52" Type="http://schemas.openxmlformats.org/officeDocument/2006/relationships/slide" Target="slides/slide50.xml"/><Relationship Id="rId54" Type="http://schemas.openxmlformats.org/officeDocument/2006/relationships/slide" Target="slides/slide52.xml"/><Relationship Id="rId101" Type="http://schemas.openxmlformats.org/officeDocument/2006/relationships/slide" Target="slides/slide99.xml"/><Relationship Id="rId23" Type="http://schemas.openxmlformats.org/officeDocument/2006/relationships/slide" Target="slides/slide21.xml"/><Relationship Id="rId61" Type="http://schemas.openxmlformats.org/officeDocument/2006/relationships/slide" Target="slides/slide59.xml"/><Relationship Id="rId53" Type="http://schemas.openxmlformats.org/officeDocument/2006/relationships/slide" Target="slides/slide51.xml"/><Relationship Id="rId84" Type="http://schemas.openxmlformats.org/officeDocument/2006/relationships/slide" Target="slides/slide82.xml"/><Relationship Id="rId30" Type="http://schemas.openxmlformats.org/officeDocument/2006/relationships/slide" Target="slides/slide28.xml"/><Relationship Id="rId29" Type="http://schemas.openxmlformats.org/officeDocument/2006/relationships/slide" Target="slides/slide27.xml"/><Relationship Id="rId83" Type="http://schemas.openxmlformats.org/officeDocument/2006/relationships/slide" Target="slides/slide81.xml"/><Relationship Id="rId41" Type="http://schemas.openxmlformats.org/officeDocument/2006/relationships/slide" Target="slides/slide39.xml"/><Relationship Id="rId5" Type="http://schemas.openxmlformats.org/officeDocument/2006/relationships/slide" Target="slides/slide3.xml"/><Relationship Id="rId22" Type="http://schemas.openxmlformats.org/officeDocument/2006/relationships/slide" Target="slides/slide20.xml"/><Relationship Id="rId95" Type="http://schemas.openxmlformats.org/officeDocument/2006/relationships/slide" Target="slides/slide93.xml"/><Relationship Id="rId39" Type="http://schemas.openxmlformats.org/officeDocument/2006/relationships/slide" Target="slides/slide37.xml"/><Relationship Id="rId43" Type="http://schemas.openxmlformats.org/officeDocument/2006/relationships/slide" Target="slides/slide41.xml"/><Relationship Id="rId104" Type="http://schemas.openxmlformats.org/officeDocument/2006/relationships/slide" Target="slides/slide102.xml"/><Relationship Id="rId90" Type="http://schemas.openxmlformats.org/officeDocument/2006/relationships/slide" Target="slides/slide88.xml"/><Relationship Id="rId77" Type="http://schemas.openxmlformats.org/officeDocument/2006/relationships/slide" Target="slides/slide75.xml"/><Relationship Id="rId63" Type="http://schemas.openxmlformats.org/officeDocument/2006/relationships/slide" Target="slides/slide61.xml"/><Relationship Id="rId85" Type="http://schemas.openxmlformats.org/officeDocument/2006/relationships/slide" Target="slides/slide83.xml"/><Relationship Id="rId105" Type="http://schemas.openxmlformats.org/officeDocument/2006/relationships/slide" Target="slides/slide103.xml"/><Relationship Id="rId9" Type="http://schemas.openxmlformats.org/officeDocument/2006/relationships/slide" Target="slides/slide7.xml"/><Relationship Id="rId18" Type="http://schemas.openxmlformats.org/officeDocument/2006/relationships/slide" Target="slides/slide16.xml"/><Relationship Id="rId27" Type="http://schemas.openxmlformats.org/officeDocument/2006/relationships/slide" Target="slides/slide25.xml"/><Relationship Id="rId99" Type="http://schemas.openxmlformats.org/officeDocument/2006/relationships/slide" Target="slides/slide97.xml"/><Relationship Id="rId14" Type="http://schemas.openxmlformats.org/officeDocument/2006/relationships/slide" Target="slides/slide12.xml"/><Relationship Id="rId103" Type="http://schemas.openxmlformats.org/officeDocument/2006/relationships/slide" Target="slides/slide101.xml"/><Relationship Id="rId92" Type="http://schemas.openxmlformats.org/officeDocument/2006/relationships/slide" Target="slides/slide90.xml"/><Relationship Id="rId45" Type="http://schemas.openxmlformats.org/officeDocument/2006/relationships/slide" Target="slides/slide43.xml"/><Relationship Id="rId58" Type="http://schemas.openxmlformats.org/officeDocument/2006/relationships/slide" Target="slides/slide56.xml"/><Relationship Id="rId42" Type="http://schemas.openxmlformats.org/officeDocument/2006/relationships/slide" Target="slides/slide40.xml"/><Relationship Id="rId73" Type="http://schemas.openxmlformats.org/officeDocument/2006/relationships/slide" Target="slides/slide71.xml"/><Relationship Id="rId87" Type="http://schemas.openxmlformats.org/officeDocument/2006/relationships/slide" Target="slides/slide85.xml"/><Relationship Id="rId6" Type="http://schemas.openxmlformats.org/officeDocument/2006/relationships/slide" Target="slides/slide4.xml"/><Relationship Id="rId49" Type="http://schemas.openxmlformats.org/officeDocument/2006/relationships/slide" Target="slides/slide47.xml"/><Relationship Id="rId44" Type="http://schemas.openxmlformats.org/officeDocument/2006/relationships/slide" Target="slides/slide42.xml"/><Relationship Id="rId19" Type="http://schemas.openxmlformats.org/officeDocument/2006/relationships/slide" Target="slides/slide17.xml"/><Relationship Id="rId57" Type="http://schemas.openxmlformats.org/officeDocument/2006/relationships/slide" Target="slides/slide55.xml"/><Relationship Id="rId109" Type="http://schemas.openxmlformats.org/officeDocument/2006/relationships/viewProps" Target="viewProps.xml"/><Relationship Id="rId46" Type="http://schemas.openxmlformats.org/officeDocument/2006/relationships/slide" Target="slides/slide44.xml"/><Relationship Id="rId86" Type="http://schemas.openxmlformats.org/officeDocument/2006/relationships/slide" Target="slides/slide84.xml"/><Relationship Id="rId59" Type="http://schemas.openxmlformats.org/officeDocument/2006/relationships/slide" Target="slides/slide57.xml"/><Relationship Id="rId51" Type="http://schemas.openxmlformats.org/officeDocument/2006/relationships/slide" Target="slides/slide49.xml"/><Relationship Id="rId66" Type="http://schemas.openxmlformats.org/officeDocument/2006/relationships/slide" Target="slides/slide64.xml"/><Relationship Id="rId55" Type="http://schemas.openxmlformats.org/officeDocument/2006/relationships/slide" Target="slides/slide53.xml"/><Relationship Id="rId34" Type="http://schemas.openxmlformats.org/officeDocument/2006/relationships/slide" Target="slides/slide32.xml"/><Relationship Id="rId81" Type="http://schemas.openxmlformats.org/officeDocument/2006/relationships/slide" Target="slides/slide79.xml"/><Relationship Id="rId40" Type="http://schemas.openxmlformats.org/officeDocument/2006/relationships/slide" Target="slides/slide38.xml"/><Relationship Id="rId36" Type="http://schemas.openxmlformats.org/officeDocument/2006/relationships/slide" Target="slides/slide34.xml"/><Relationship Id="rId76" Type="http://schemas.openxmlformats.org/officeDocument/2006/relationships/slide" Target="slides/slide74.xml"/><Relationship Id="rId8" Type="http://schemas.openxmlformats.org/officeDocument/2006/relationships/slide" Target="slides/slide6.xml"/><Relationship Id="rId65" Type="http://schemas.openxmlformats.org/officeDocument/2006/relationships/slide" Target="slides/slide63.xml"/><Relationship Id="rId67" Type="http://schemas.openxmlformats.org/officeDocument/2006/relationships/slide" Target="slides/slide65.xml"/><Relationship Id="rId37" Type="http://schemas.openxmlformats.org/officeDocument/2006/relationships/slide" Target="slides/slide35.xml"/><Relationship Id="rId110" Type="http://schemas.openxmlformats.org/officeDocument/2006/relationships/theme" Target="theme/theme1.xml"/><Relationship Id="rId12" Type="http://schemas.openxmlformats.org/officeDocument/2006/relationships/slide" Target="slides/slide10.xml"/><Relationship Id="rId108" Type="http://schemas.openxmlformats.org/officeDocument/2006/relationships/presProps" Target="presProps.xml"/><Relationship Id="rId3" Type="http://schemas.openxmlformats.org/officeDocument/2006/relationships/slide" Target="slides/slide1.xml"/><Relationship Id="rId26" Type="http://schemas.openxmlformats.org/officeDocument/2006/relationships/slide" Target="slides/slide24.xml"/><Relationship Id="rId100" Type="http://schemas.openxmlformats.org/officeDocument/2006/relationships/slide" Target="slides/slide98.xml"/><Relationship Id="rId11" Type="http://schemas.openxmlformats.org/officeDocument/2006/relationships/slide" Target="slides/slide9.xml"/><Relationship Id="rId68" Type="http://schemas.openxmlformats.org/officeDocument/2006/relationships/slide" Target="slides/slide66.xml"/><Relationship Id="rId16" Type="http://schemas.openxmlformats.org/officeDocument/2006/relationships/slide" Target="slides/slide14.xml"/><Relationship Id="rId33" Type="http://schemas.openxmlformats.org/officeDocument/2006/relationships/slide" Target="slides/slide31.xml"/><Relationship Id="rId91" Type="http://schemas.openxmlformats.org/officeDocument/2006/relationships/slide" Target="slides/slide89.xml"/><Relationship Id="rId93" Type="http://schemas.openxmlformats.org/officeDocument/2006/relationships/slide" Target="slides/slide91.xml"/><Relationship Id="rId78" Type="http://schemas.openxmlformats.org/officeDocument/2006/relationships/slide" Target="slides/slide76.xml"/><Relationship Id="rId15" Type="http://schemas.openxmlformats.org/officeDocument/2006/relationships/slide" Target="slides/slide13.xml"/><Relationship Id="rId21" Type="http://schemas.openxmlformats.org/officeDocument/2006/relationships/slide" Target="slides/slide1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7.png"/><Relationship Id="rId3" Type="http://schemas.openxmlformats.org/officeDocument/2006/relationships/image" Target="../media/image38.png"/><Relationship Id="rId1" Type="http://schemas.openxmlformats.org/officeDocument/2006/relationships/image" Target="../media/image36.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942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1C050F69-58E0-EE45-AFCE-104189804190}"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08"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08"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08"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0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222" tIns="45611" rIns="91222" bIns="45611" anchor="b">
            <a:prstTxWarp prst="textNoShape">
              <a:avLst/>
            </a:prstTxWarp>
          </a:bodyPr>
          <a:lstStyle/>
          <a:p>
            <a:pPr algn="r" defTabSz="911225"/>
            <a:fld id="{92DFE93F-EB10-0D44-9329-486D328DAB11}" type="slidenum">
              <a:rPr lang="en-US" sz="1200"/>
              <a:pPr algn="r" defTabSz="911225"/>
              <a:t>3</a:t>
            </a:fld>
            <a:endParaRPr lang="en-US" sz="120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F9469648-904E-0741-9250-96F34E50E45B}" type="slidenum">
              <a:rPr lang="en-US"/>
              <a:pPr/>
              <a:t>18</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25FCE4DA-BD77-F241-84C0-A6EB5AF515E3}" type="slidenum">
              <a:rPr lang="en-US"/>
              <a:pPr/>
              <a:t>19</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A4010FE3-1365-CA4A-B3E9-28CBFBF30FA7}" type="slidenum">
              <a:rPr lang="en-US"/>
              <a:pPr/>
              <a:t>20</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01407AF9-7769-E644-B648-6E98B8CC31EA}" type="slidenum">
              <a:rPr lang="en-US"/>
              <a:pPr/>
              <a:t>21</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C230167A-BDFC-4940-A0B5-ECC37678FAD3}" type="slidenum">
              <a:rPr lang="en-US"/>
              <a:pPr/>
              <a:t>24</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3A7656A9-4ED9-4148-94B7-87F3E0831019}" type="slidenum">
              <a:rPr lang="en-US"/>
              <a:pPr/>
              <a:t>25</a:t>
            </a:fld>
            <a:endParaRPr 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10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F7A9A4F9-5AC7-B54E-814D-A99435B06E41}" type="slidenum">
              <a:rPr lang="en-US"/>
              <a:pPr/>
              <a:t>26</a:t>
            </a:fld>
            <a:endParaRPr 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10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AEBC1DE7-C202-F342-AA28-0277DC378A20}" type="slidenum">
              <a:rPr lang="en-US"/>
              <a:pPr/>
              <a:t>27</a:t>
            </a:fld>
            <a:endParaRPr 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4EB4C17E-784D-F748-8510-BD5BD41C1DD8}" type="slidenum">
              <a:rPr lang="en-US"/>
              <a:pPr/>
              <a:t>28</a:t>
            </a:fld>
            <a:endParaRPr lang="en-US"/>
          </a:p>
        </p:txBody>
      </p:sp>
      <p:sp>
        <p:nvSpPr>
          <p:cNvPr id="117763" name="Rectangle 2"/>
          <p:cNvSpPr>
            <a:spLocks noGrp="1" noRot="1" noChangeAspect="1" noChangeArrowheads="1" noTextEdit="1"/>
          </p:cNvSpPr>
          <p:nvPr>
            <p:ph type="sldImg"/>
          </p:nvPr>
        </p:nvSpPr>
        <p:spPr>
          <a:xfrm>
            <a:off x="1141413" y="685800"/>
            <a:ext cx="4573587" cy="3430588"/>
          </a:xfrm>
          <a:ln/>
        </p:spPr>
      </p:sp>
      <p:sp>
        <p:nvSpPr>
          <p:cNvPr id="117764" name="Rectangle 3"/>
          <p:cNvSpPr>
            <a:spLocks noGrp="1" noChangeArrowheads="1"/>
          </p:cNvSpPr>
          <p:nvPr>
            <p:ph type="body" idx="1"/>
          </p:nvPr>
        </p:nvSpPr>
        <p:spPr>
          <a:xfrm>
            <a:off x="914400" y="4343400"/>
            <a:ext cx="5029200" cy="4114800"/>
          </a:xfrm>
          <a:noFill/>
          <a:ln/>
        </p:spPr>
        <p:txBody>
          <a:bodyPr/>
          <a:lstStyle/>
          <a:p>
            <a:pPr>
              <a:lnSpc>
                <a:spcPct val="80000"/>
              </a:lnSpc>
            </a:pPr>
            <a:endParaRPr lang="en-US" sz="1000">
              <a:latin typeface="Arial" pitchFamily="-10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12C7D31E-287D-8640-B0ED-A1187FC8CD3C}" type="slidenum">
              <a:rPr lang="en-US"/>
              <a:pPr/>
              <a:t>5</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41C9FCDE-BA9B-9E4B-A2F4-36F91DD90103}" type="slidenum">
              <a:rPr lang="en-US"/>
              <a:pPr/>
              <a:t>49</a:t>
            </a:fld>
            <a:endParaRPr lang="en-U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3FFBB265-2DBC-AC45-8221-C006FF64FBC8}" type="slidenum">
              <a:rPr lang="en-US">
                <a:latin typeface="Arial" pitchFamily="-65" charset="0"/>
              </a:rPr>
              <a:pPr/>
              <a:t>7</a:t>
            </a:fld>
            <a:endParaRPr lang="en-US">
              <a:latin typeface="Arial" pitchFamily="-65" charset="0"/>
            </a:endParaRPr>
          </a:p>
        </p:txBody>
      </p:sp>
      <p:sp>
        <p:nvSpPr>
          <p:cNvPr id="23555" name="Rectangle 2"/>
          <p:cNvSpPr>
            <a:spLocks noRo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a:latin typeface="Arial" pitchFamily="-65"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C297CC42-D0BE-2C40-9E0A-FC2FCFF366B4}" type="slidenum">
              <a:rPr lang="en-US"/>
              <a:pPr/>
              <a:t>50</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14400" y="4343400"/>
            <a:ext cx="5029200" cy="4114800"/>
          </a:xfrm>
          <a:noFill/>
          <a:ln/>
        </p:spPr>
        <p:txBody>
          <a:bodyPr/>
          <a:lstStyle/>
          <a:p>
            <a:pPr eaLnBrk="1" hangingPunct="1">
              <a:spcBef>
                <a:spcPct val="0"/>
              </a:spcBef>
            </a:pPr>
            <a:endParaRPr lang="en-US" sz="1800">
              <a:latin typeface="Arial" pitchFamily="-10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CADC1771-BBE8-B340-B6FB-7CFD42F11FC8}" type="slidenum">
              <a:rPr lang="en-US"/>
              <a:pPr/>
              <a:t>64</a:t>
            </a:fld>
            <a:endParaRPr lang="en-U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82530128-D4D4-0648-B07C-AF18266466E8}" type="slidenum">
              <a:rPr lang="en-US"/>
              <a:pPr/>
              <a:t>65</a:t>
            </a:fld>
            <a:endParaRPr lang="en-US"/>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xfrm>
            <a:off x="914400" y="4343400"/>
            <a:ext cx="5029200" cy="4114800"/>
          </a:xfrm>
          <a:noFill/>
          <a:ln/>
        </p:spPr>
        <p:txBody>
          <a:bodyPr/>
          <a:lstStyle/>
          <a:p>
            <a:endParaRPr lang="en-US">
              <a:latin typeface="Arial" pitchFamily="-10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B026EFB2-3473-B64C-8D30-BE3FD156C715}" type="slidenum">
              <a:rPr lang="en-US"/>
              <a:pPr/>
              <a:t>66</a:t>
            </a:fld>
            <a:endParaRPr lang="en-US"/>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744E26BD-C0B2-9547-9931-82080AE730D6}" type="slidenum">
              <a:rPr lang="en-US"/>
              <a:pPr/>
              <a:t>67</a:t>
            </a:fld>
            <a:endParaRPr lang="en-US"/>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8F996973-3FAE-504C-A93F-669C0873EF7E}" type="slidenum">
              <a:rPr lang="en-US"/>
              <a:pPr/>
              <a:t>69</a:t>
            </a:fld>
            <a:endParaRPr lang="en-U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9FF2DC51-8900-0244-91E5-715B2EE3F31C}" type="slidenum">
              <a:rPr lang="en-US"/>
              <a:pPr/>
              <a:t>70</a:t>
            </a:fld>
            <a:endParaRPr 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10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AFC11A57-795A-DB44-B9CD-44A5F1F65DD3}" type="slidenum">
              <a:rPr lang="en-US"/>
              <a:pPr/>
              <a:t>71</a:t>
            </a:fld>
            <a:endParaRPr lang="en-US"/>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10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590C1A55-9AFF-6349-BC52-678B44CCFF3C}" type="slidenum">
              <a:rPr lang="en-US"/>
              <a:pPr/>
              <a:t>72</a:t>
            </a:fld>
            <a:endParaRPr lang="en-US"/>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10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C8B05ADC-4D18-554B-BB7B-BA19E16A79A0}" type="slidenum">
              <a:rPr lang="en-US"/>
              <a:pPr/>
              <a:t>73</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10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019755B5-E815-B442-9047-F13D12B11C6E}" type="slidenum">
              <a:rPr lang="en-US"/>
              <a:pPr/>
              <a:t>9</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F555225B-C50A-6842-9D0A-0D6E2CF5AEA2}" type="slidenum">
              <a:rPr lang="en-US"/>
              <a:pPr/>
              <a:t>74</a:t>
            </a:fld>
            <a:endParaRPr lang="en-US"/>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36F1AC33-EE70-9F42-922B-4FC2232ABF13}" type="slidenum">
              <a:rPr lang="en-US"/>
              <a:pPr/>
              <a:t>75</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C6906882-7CE8-424C-AE21-6A831B2A3126}" type="slidenum">
              <a:rPr lang="en-US"/>
              <a:pPr/>
              <a:t>76</a:t>
            </a:fld>
            <a:endParaRPr lang="en-US"/>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xfrm>
            <a:off x="914400" y="4343400"/>
            <a:ext cx="5029200" cy="4114800"/>
          </a:xfrm>
          <a:noFill/>
          <a:ln/>
        </p:spPr>
        <p:txBody>
          <a:bodyPr/>
          <a:lstStyle/>
          <a:p>
            <a:pPr eaLnBrk="1" hangingPunct="1">
              <a:spcBef>
                <a:spcPct val="0"/>
              </a:spcBef>
            </a:pPr>
            <a:endParaRPr lang="en-US" sz="1800">
              <a:latin typeface="Arial" pitchFamily="-10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0AD37113-9528-394E-8C8C-A774F70D7086}" type="slidenum">
              <a:rPr lang="en-US"/>
              <a:pPr/>
              <a:t>77</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14400" y="4343400"/>
            <a:ext cx="5029200" cy="4114800"/>
          </a:xfrm>
          <a:noFill/>
          <a:ln/>
        </p:spPr>
        <p:txBody>
          <a:bodyPr/>
          <a:lstStyle/>
          <a:p>
            <a:pPr eaLnBrk="1" hangingPunct="1">
              <a:spcBef>
                <a:spcPct val="0"/>
              </a:spcBef>
            </a:pPr>
            <a:endParaRPr lang="en-US" sz="1800">
              <a:latin typeface="Arial" pitchFamily="-10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2D3AF556-4B71-7048-8799-56116787F5DF}" type="slidenum">
              <a:rPr lang="en-US"/>
              <a:pPr/>
              <a:t>80</a:t>
            </a:fld>
            <a:endParaRPr 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p:spPr>
        <p:txBody>
          <a:bodyPr/>
          <a:lstStyle/>
          <a:p>
            <a:pPr>
              <a:spcBef>
                <a:spcPct val="0"/>
              </a:spcBef>
            </a:pPr>
            <a:r>
              <a:rPr lang="en-US" sz="1800">
                <a:latin typeface="Arial" pitchFamily="-108" charset="0"/>
              </a:rPr>
              <a:t>caGrid provides Introduce tooling to support the API-based approach. Introduce will generate the code required to use CSMGridAuthorizationManager in your service. One can choose to enforce authorization at the service and/or operation level.</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ADE88568-78EE-BC42-826A-F49250102AE1}" type="slidenum">
              <a:rPr lang="en-US"/>
              <a:pPr/>
              <a:t>81</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10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A77395AD-B4C1-F249-AC32-74F35C98C793}" type="slidenum">
              <a:rPr lang="en-US"/>
              <a:pPr/>
              <a:t>10</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43923B45-E7C8-C741-BD11-CA33028D0768}" type="slidenum">
              <a:rPr lang="en-US">
                <a:latin typeface="Arial" pitchFamily="-65" charset="0"/>
              </a:rPr>
              <a:pPr/>
              <a:t>11</a:t>
            </a:fld>
            <a:endParaRPr lang="en-US">
              <a:latin typeface="Arial" pitchFamily="-65" charset="0"/>
            </a:endParaRPr>
          </a:p>
        </p:txBody>
      </p:sp>
      <p:sp>
        <p:nvSpPr>
          <p:cNvPr id="29699" name="Rectangle 2"/>
          <p:cNvSpPr>
            <a:spLocks noRot="1" noChangeArrowheads="1" noTextEdit="1"/>
          </p:cNvSpPr>
          <p:nvPr>
            <p:ph type="sldImg"/>
          </p:nvPr>
        </p:nvSpPr>
        <p:spPr>
          <a:xfrm>
            <a:off x="1159077" y="685800"/>
            <a:ext cx="4542958" cy="3429000"/>
          </a:xfrm>
          <a:ln/>
        </p:spPr>
      </p:sp>
      <p:sp>
        <p:nvSpPr>
          <p:cNvPr id="29700" name="Rectangle 3"/>
          <p:cNvSpPr>
            <a:spLocks noGrp="1" noChangeArrowheads="1"/>
          </p:cNvSpPr>
          <p:nvPr>
            <p:ph type="body" idx="1"/>
          </p:nvPr>
        </p:nvSpPr>
        <p:spPr>
          <a:noFill/>
          <a:ln/>
        </p:spPr>
        <p:txBody>
          <a:bodyPr/>
          <a:lstStyle/>
          <a:p>
            <a:pPr eaLnBrk="1" hangingPunct="1"/>
            <a:endParaRPr lang="en-US">
              <a:latin typeface="Arial" pitchFamily="-65"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8056D1-1B7E-AD4B-ABBD-1D7984C3A4C1}" type="slidenum">
              <a:rPr lang="en-US"/>
              <a:pPr/>
              <a:t>12</a:t>
            </a:fld>
            <a:endParaRPr lang="en-US"/>
          </a:p>
        </p:txBody>
      </p:sp>
      <p:sp>
        <p:nvSpPr>
          <p:cNvPr id="788482" name="Rectangle 2"/>
          <p:cNvSpPr>
            <a:spLocks noChangeArrowheads="1" noTextEdit="1"/>
          </p:cNvSpPr>
          <p:nvPr>
            <p:ph type="sldImg"/>
          </p:nvPr>
        </p:nvSpPr>
        <p:spPr>
          <a:ln/>
        </p:spPr>
      </p:sp>
      <p:sp>
        <p:nvSpPr>
          <p:cNvPr id="7884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5B1D2A-1B67-8B4C-93D8-B2EA33B1C816}" type="slidenum">
              <a:rPr lang="en-US"/>
              <a:pPr/>
              <a:t>13</a:t>
            </a:fld>
            <a:endParaRPr lang="en-US"/>
          </a:p>
        </p:txBody>
      </p:sp>
      <p:sp>
        <p:nvSpPr>
          <p:cNvPr id="863234" name="Rectangle 2"/>
          <p:cNvSpPr>
            <a:spLocks noChangeArrowheads="1" noTextEdit="1"/>
          </p:cNvSpPr>
          <p:nvPr>
            <p:ph type="sldImg"/>
          </p:nvPr>
        </p:nvSpPr>
        <p:spPr>
          <a:ln/>
        </p:spPr>
      </p:sp>
      <p:sp>
        <p:nvSpPr>
          <p:cNvPr id="8632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DFB16F75-106E-C04C-897E-528C627A9A5C}" type="slidenum">
              <a:rPr lang="en-US"/>
              <a:pPr/>
              <a:t>17</a:t>
            </a:fld>
            <a:endParaRPr 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10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4" name="Picture 22" descr="Title_slide_nobar"/>
          <p:cNvPicPr>
            <a:picLocks noChangeAspect="1" noChangeArrowheads="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4098" name="Rectangle 2"/>
          <p:cNvSpPr>
            <a:spLocks noGrp="1" noChangeArrowheads="1"/>
          </p:cNvSpPr>
          <p:nvPr>
            <p:ph type="ctrTitle"/>
          </p:nvPr>
        </p:nvSpPr>
        <p:spPr>
          <a:xfrm>
            <a:off x="4953000" y="2133600"/>
            <a:ext cx="3810000" cy="609600"/>
          </a:xfrm>
        </p:spPr>
        <p:txBody>
          <a:bodyPr anchor="t"/>
          <a:lstStyle>
            <a:lvl1pPr algn="r">
              <a:defRPr sz="4000" b="0">
                <a:latin typeface="Arial Black" pitchFamily="34" charset="0"/>
              </a:defRPr>
            </a:lvl1pPr>
          </a:lstStyle>
          <a:p>
            <a:r>
              <a:rPr lang="en-US"/>
              <a:t>Click to edit Master title style</a:t>
            </a:r>
          </a:p>
        </p:txBody>
      </p:sp>
      <p:sp>
        <p:nvSpPr>
          <p:cNvPr id="4099" name="Rectangle 3"/>
          <p:cNvSpPr>
            <a:spLocks noGrp="1" noChangeArrowheads="1"/>
          </p:cNvSpPr>
          <p:nvPr>
            <p:ph type="subTitle" idx="1"/>
          </p:nvPr>
        </p:nvSpPr>
        <p:spPr>
          <a:xfrm>
            <a:off x="5486400" y="4191000"/>
            <a:ext cx="3200400" cy="457200"/>
          </a:xfrm>
        </p:spPr>
        <p:txBody>
          <a:bodyPr/>
          <a:lstStyle>
            <a:lvl1pPr marL="0" indent="0" algn="r">
              <a:buFontTx/>
              <a:buNone/>
              <a:defRPr sz="2000" i="1"/>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0"/>
            <a:ext cx="2114550" cy="6324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0"/>
            <a:ext cx="619125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fourObj">
  <p:cSld name="Title and 4 Content">
    <p:spTree>
      <p:nvGrpSpPr>
        <p:cNvPr id="1" name=""/>
        <p:cNvGrpSpPr/>
        <p:nvPr/>
      </p:nvGrpSpPr>
      <p:grpSpPr>
        <a:xfrm>
          <a:off x="0" y="0"/>
          <a:ext cx="0" cy="0"/>
          <a:chOff x="0" y="0"/>
          <a:chExt cx="0" cy="0"/>
        </a:xfrm>
      </p:grpSpPr>
      <p:sp>
        <p:nvSpPr>
          <p:cNvPr id="7" name="TextBox 6"/>
          <p:cNvSpPr txBox="1"/>
          <p:nvPr userDrawn="1"/>
        </p:nvSpPr>
        <p:spPr>
          <a:xfrm>
            <a:off x="7369175" y="6434138"/>
            <a:ext cx="609600" cy="369887"/>
          </a:xfrm>
          <a:prstGeom prst="rect">
            <a:avLst/>
          </a:prstGeom>
          <a:noFill/>
        </p:spPr>
        <p:txBody>
          <a:bodyPr>
            <a:prstTxWarp prst="textNoShape">
              <a:avLst/>
            </a:prstTxWarp>
            <a:spAutoFit/>
          </a:bodyPr>
          <a:lstStyle/>
          <a:p>
            <a:pPr algn="ctr"/>
            <a:fld id="{6C428A73-20F9-5B4F-9C30-FFC68641794B}" type="slidenum">
              <a:rPr lang="en-US"/>
              <a:pPr algn="ctr"/>
              <a:t>‹#›</a:t>
            </a:fld>
            <a:endParaRPr lang="en-US"/>
          </a:p>
        </p:txBody>
      </p:sp>
      <p:sp>
        <p:nvSpPr>
          <p:cNvPr id="2" name="Title 1"/>
          <p:cNvSpPr>
            <a:spLocks noGrp="1"/>
          </p:cNvSpPr>
          <p:nvPr>
            <p:ph type="title" sz="quarter"/>
          </p:nvPr>
        </p:nvSpPr>
        <p:spPr>
          <a:xfrm>
            <a:off x="304800" y="0"/>
            <a:ext cx="6858000" cy="10668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04800" y="1371600"/>
            <a:ext cx="4152900" cy="2400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10100" y="1371600"/>
            <a:ext cx="4152900" cy="2400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304800" y="3924300"/>
            <a:ext cx="4152900" cy="2400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10100" y="3924300"/>
            <a:ext cx="4152900" cy="2400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4" name="TextBox 3"/>
          <p:cNvSpPr txBox="1"/>
          <p:nvPr userDrawn="1"/>
        </p:nvSpPr>
        <p:spPr>
          <a:xfrm>
            <a:off x="7369175" y="6434138"/>
            <a:ext cx="609600" cy="369887"/>
          </a:xfrm>
          <a:prstGeom prst="rect">
            <a:avLst/>
          </a:prstGeom>
          <a:noFill/>
        </p:spPr>
        <p:txBody>
          <a:bodyPr>
            <a:prstTxWarp prst="textNoShape">
              <a:avLst/>
            </a:prstTxWarp>
            <a:spAutoFit/>
          </a:bodyPr>
          <a:lstStyle/>
          <a:p>
            <a:pPr algn="ctr"/>
            <a:fld id="{81A52FA1-014B-024E-B432-4E72D62418DB}" type="slidenum">
              <a:rPr lang="en-US"/>
              <a:pPr algn="ctr"/>
              <a:t>‹#›</a:t>
            </a:fld>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4" Type="http://schemas.openxmlformats.org/officeDocument/2006/relationships/theme" Target="../theme/theme1.xml"/><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8" Type="http://schemas.openxmlformats.org/officeDocument/2006/relationships/slideLayout" Target="../slideLayouts/slideLayout8.xml"/><Relationship Id="rId13" Type="http://schemas.openxmlformats.org/officeDocument/2006/relationships/slideLayout" Target="../slideLayouts/slideLayout13.xml"/><Relationship Id="rId10" Type="http://schemas.openxmlformats.org/officeDocument/2006/relationships/slideLayout" Target="../slideLayouts/slideLayout10.xml"/><Relationship Id="rId5" Type="http://schemas.openxmlformats.org/officeDocument/2006/relationships/slideLayout" Target="../slideLayouts/slideLayout5.xml"/><Relationship Id="rId15" Type="http://schemas.openxmlformats.org/officeDocument/2006/relationships/image" Target="../media/image1.jpeg"/><Relationship Id="rId12" Type="http://schemas.openxmlformats.org/officeDocument/2006/relationships/slideLayout" Target="../slideLayouts/slideLayout12.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3" Type="http://schemas.openxmlformats.org/officeDocument/2006/relationships/image" Target="../media/image1.jpeg"/><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11266" name="Picture 18" descr="Interior_slide"/>
          <p:cNvPicPr>
            <a:picLocks noChangeAspect="1" noChangeArrowheads="1"/>
          </p:cNvPicPr>
          <p:nvPr userDrawn="1"/>
        </p:nvPicPr>
        <p:blipFill>
          <a:blip r:embed="rId15"/>
          <a:srcRect/>
          <a:stretch>
            <a:fillRect/>
          </a:stretch>
        </p:blipFill>
        <p:spPr bwMode="auto">
          <a:xfrm>
            <a:off x="0" y="0"/>
            <a:ext cx="9144000" cy="6858000"/>
          </a:xfrm>
          <a:prstGeom prst="rect">
            <a:avLst/>
          </a:prstGeom>
          <a:noFill/>
          <a:ln w="9525">
            <a:noFill/>
            <a:miter lim="800000"/>
            <a:headEnd/>
            <a:tailEnd/>
          </a:ln>
        </p:spPr>
      </p:pic>
      <p:sp>
        <p:nvSpPr>
          <p:cNvPr id="11267" name="Rectangle 2"/>
          <p:cNvSpPr>
            <a:spLocks noGrp="1" noChangeArrowheads="1"/>
          </p:cNvSpPr>
          <p:nvPr>
            <p:ph type="title"/>
          </p:nvPr>
        </p:nvSpPr>
        <p:spPr bwMode="black">
          <a:xfrm>
            <a:off x="304800" y="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1268" name="Rectangle 3"/>
          <p:cNvSpPr>
            <a:spLocks noGrp="1" noChangeArrowheads="1"/>
          </p:cNvSpPr>
          <p:nvPr>
            <p:ph type="body" idx="1"/>
          </p:nvPr>
        </p:nvSpPr>
        <p:spPr bwMode="auto">
          <a:xfrm>
            <a:off x="304800" y="1371600"/>
            <a:ext cx="84582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5" r:id="rId12"/>
    <p:sldLayoutId id="2147483808" r:id="rId13"/>
  </p:sldLayoutIdLst>
  <p:hf hdr="0" ftr="0" dt="0"/>
  <p:txStyles>
    <p:titleStyle>
      <a:lvl1pPr algn="l" rtl="0" eaLnBrk="0" fontAlgn="base" hangingPunct="0">
        <a:spcBef>
          <a:spcPct val="0"/>
        </a:spcBef>
        <a:spcAft>
          <a:spcPct val="0"/>
        </a:spcAft>
        <a:defRPr sz="2800" b="1">
          <a:solidFill>
            <a:srgbClr val="1C2674"/>
          </a:solidFill>
          <a:latin typeface="+mj-lt"/>
          <a:ea typeface="+mj-ea"/>
          <a:cs typeface="+mj-cs"/>
        </a:defRPr>
      </a:lvl1pPr>
      <a:lvl2pPr algn="l" rtl="0" eaLnBrk="0" fontAlgn="base" hangingPunct="0">
        <a:spcBef>
          <a:spcPct val="0"/>
        </a:spcBef>
        <a:spcAft>
          <a:spcPct val="0"/>
        </a:spcAft>
        <a:defRPr sz="2800" b="1">
          <a:solidFill>
            <a:srgbClr val="1C2674"/>
          </a:solidFill>
          <a:latin typeface="Arial" charset="0"/>
        </a:defRPr>
      </a:lvl2pPr>
      <a:lvl3pPr algn="l" rtl="0" eaLnBrk="0" fontAlgn="base" hangingPunct="0">
        <a:spcBef>
          <a:spcPct val="0"/>
        </a:spcBef>
        <a:spcAft>
          <a:spcPct val="0"/>
        </a:spcAft>
        <a:defRPr sz="2800" b="1">
          <a:solidFill>
            <a:srgbClr val="1C2674"/>
          </a:solidFill>
          <a:latin typeface="Arial" charset="0"/>
        </a:defRPr>
      </a:lvl3pPr>
      <a:lvl4pPr algn="l" rtl="0" eaLnBrk="0" fontAlgn="base" hangingPunct="0">
        <a:spcBef>
          <a:spcPct val="0"/>
        </a:spcBef>
        <a:spcAft>
          <a:spcPct val="0"/>
        </a:spcAft>
        <a:defRPr sz="2800" b="1">
          <a:solidFill>
            <a:srgbClr val="1C2674"/>
          </a:solidFill>
          <a:latin typeface="Arial" charset="0"/>
        </a:defRPr>
      </a:lvl4pPr>
      <a:lvl5pPr algn="l" rtl="0" eaLnBrk="0" fontAlgn="base" hangingPunct="0">
        <a:spcBef>
          <a:spcPct val="0"/>
        </a:spcBef>
        <a:spcAft>
          <a:spcPct val="0"/>
        </a:spcAft>
        <a:defRPr sz="2800" b="1">
          <a:solidFill>
            <a:srgbClr val="1C2674"/>
          </a:solidFill>
          <a:latin typeface="Arial" charset="0"/>
        </a:defRPr>
      </a:lvl5pPr>
      <a:lvl6pPr marL="457200" algn="l" rtl="0" fontAlgn="base">
        <a:spcBef>
          <a:spcPct val="0"/>
        </a:spcBef>
        <a:spcAft>
          <a:spcPct val="0"/>
        </a:spcAft>
        <a:defRPr sz="2800" b="1">
          <a:solidFill>
            <a:srgbClr val="1C2674"/>
          </a:solidFill>
          <a:latin typeface="Arial" charset="0"/>
        </a:defRPr>
      </a:lvl6pPr>
      <a:lvl7pPr marL="914400" algn="l" rtl="0" fontAlgn="base">
        <a:spcBef>
          <a:spcPct val="0"/>
        </a:spcBef>
        <a:spcAft>
          <a:spcPct val="0"/>
        </a:spcAft>
        <a:defRPr sz="2800" b="1">
          <a:solidFill>
            <a:srgbClr val="1C2674"/>
          </a:solidFill>
          <a:latin typeface="Arial" charset="0"/>
        </a:defRPr>
      </a:lvl7pPr>
      <a:lvl8pPr marL="1371600" algn="l" rtl="0" fontAlgn="base">
        <a:spcBef>
          <a:spcPct val="0"/>
        </a:spcBef>
        <a:spcAft>
          <a:spcPct val="0"/>
        </a:spcAft>
        <a:defRPr sz="2800" b="1">
          <a:solidFill>
            <a:srgbClr val="1C2674"/>
          </a:solidFill>
          <a:latin typeface="Arial" charset="0"/>
        </a:defRPr>
      </a:lvl8pPr>
      <a:lvl9pPr marL="1828800" algn="l" rtl="0" fontAlgn="base">
        <a:spcBef>
          <a:spcPct val="0"/>
        </a:spcBef>
        <a:spcAft>
          <a:spcPct val="0"/>
        </a:spcAft>
        <a:defRPr sz="2800" b="1">
          <a:solidFill>
            <a:srgbClr val="1C2674"/>
          </a:solidFill>
          <a:latin typeface="Arial" charset="0"/>
        </a:defRPr>
      </a:lvl9pPr>
    </p:titleStyle>
    <p:bodyStyle>
      <a:lvl1pPr marL="342900" indent="-342900" algn="l" rtl="0" eaLnBrk="0" fontAlgn="base" hangingPunct="0">
        <a:spcBef>
          <a:spcPct val="20000"/>
        </a:spcBef>
        <a:spcAft>
          <a:spcPct val="0"/>
        </a:spcAft>
        <a:buClr>
          <a:srgbClr val="00AAF6"/>
        </a:buClr>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AAF6"/>
        </a:buClr>
        <a:buChar char="•"/>
        <a:defRPr sz="2800">
          <a:solidFill>
            <a:schemeClr val="tx1"/>
          </a:solidFill>
          <a:latin typeface="+mn-lt"/>
          <a:ea typeface="ＭＳ Ｐゴシック" pitchFamily="-108" charset="-128"/>
        </a:defRPr>
      </a:lvl2pPr>
      <a:lvl3pPr marL="1143000" indent="-228600" algn="l" rtl="0" eaLnBrk="0" fontAlgn="base" hangingPunct="0">
        <a:spcBef>
          <a:spcPct val="20000"/>
        </a:spcBef>
        <a:spcAft>
          <a:spcPct val="0"/>
        </a:spcAft>
        <a:buClr>
          <a:srgbClr val="00AAF6"/>
        </a:buClr>
        <a:buChar char="•"/>
        <a:defRPr sz="1600">
          <a:solidFill>
            <a:schemeClr val="tx1"/>
          </a:solidFill>
          <a:latin typeface="+mn-lt"/>
          <a:ea typeface="ＭＳ Ｐゴシック" pitchFamily="-108" charset="-128"/>
        </a:defRPr>
      </a:lvl3pPr>
      <a:lvl4pPr marL="1600200" indent="-228600" algn="l" rtl="0" eaLnBrk="0" fontAlgn="base" hangingPunct="0">
        <a:spcBef>
          <a:spcPct val="20000"/>
        </a:spcBef>
        <a:spcAft>
          <a:spcPct val="0"/>
        </a:spcAft>
        <a:buClr>
          <a:srgbClr val="00AAF6"/>
        </a:buClr>
        <a:buChar char="•"/>
        <a:defRPr sz="1400">
          <a:solidFill>
            <a:schemeClr val="tx1"/>
          </a:solidFill>
          <a:latin typeface="+mn-lt"/>
          <a:ea typeface="ＭＳ Ｐゴシック" pitchFamily="-108" charset="-128"/>
        </a:defRPr>
      </a:lvl4pPr>
      <a:lvl5pPr marL="2057400" indent="-228600" algn="l" rtl="0" eaLnBrk="0" fontAlgn="base" hangingPunct="0">
        <a:spcBef>
          <a:spcPct val="20000"/>
        </a:spcBef>
        <a:spcAft>
          <a:spcPct val="0"/>
        </a:spcAft>
        <a:buClr>
          <a:srgbClr val="00AAF6"/>
        </a:buClr>
        <a:buChar char="•"/>
        <a:defRPr sz="1400">
          <a:solidFill>
            <a:schemeClr val="tx1"/>
          </a:solidFill>
          <a:latin typeface="+mn-lt"/>
          <a:ea typeface="ＭＳ Ｐゴシック" pitchFamily="-108" charset="-128"/>
        </a:defRPr>
      </a:lvl5pPr>
      <a:lvl6pPr marL="2514600" indent="-228600" algn="l" rtl="0" fontAlgn="base">
        <a:spcBef>
          <a:spcPct val="20000"/>
        </a:spcBef>
        <a:spcAft>
          <a:spcPct val="0"/>
        </a:spcAft>
        <a:buClr>
          <a:srgbClr val="00AAF6"/>
        </a:buClr>
        <a:buChar char="•"/>
        <a:defRPr sz="1400">
          <a:solidFill>
            <a:schemeClr val="tx1"/>
          </a:solidFill>
          <a:latin typeface="+mn-lt"/>
        </a:defRPr>
      </a:lvl6pPr>
      <a:lvl7pPr marL="2971800" indent="-228600" algn="l" rtl="0" fontAlgn="base">
        <a:spcBef>
          <a:spcPct val="20000"/>
        </a:spcBef>
        <a:spcAft>
          <a:spcPct val="0"/>
        </a:spcAft>
        <a:buClr>
          <a:srgbClr val="00AAF6"/>
        </a:buClr>
        <a:buChar char="•"/>
        <a:defRPr sz="1400">
          <a:solidFill>
            <a:schemeClr val="tx1"/>
          </a:solidFill>
          <a:latin typeface="+mn-lt"/>
        </a:defRPr>
      </a:lvl7pPr>
      <a:lvl8pPr marL="3429000" indent="-228600" algn="l" rtl="0" fontAlgn="base">
        <a:spcBef>
          <a:spcPct val="20000"/>
        </a:spcBef>
        <a:spcAft>
          <a:spcPct val="0"/>
        </a:spcAft>
        <a:buClr>
          <a:srgbClr val="00AAF6"/>
        </a:buClr>
        <a:buChar char="•"/>
        <a:defRPr sz="1400">
          <a:solidFill>
            <a:schemeClr val="tx1"/>
          </a:solidFill>
          <a:latin typeface="+mn-lt"/>
        </a:defRPr>
      </a:lvl8pPr>
      <a:lvl9pPr marL="3886200" indent="-228600" algn="l" rtl="0" fontAlgn="base">
        <a:spcBef>
          <a:spcPct val="20000"/>
        </a:spcBef>
        <a:spcAft>
          <a:spcPct val="0"/>
        </a:spcAft>
        <a:buClr>
          <a:srgbClr val="00AAF6"/>
        </a:buClr>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Interior_slide"/>
          <p:cNvPicPr>
            <a:picLocks noChangeAspect="1" noChangeArrowheads="1"/>
          </p:cNvPicPr>
          <p:nvPr userDrawn="1"/>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1027" name="Rectangle 3"/>
          <p:cNvSpPr>
            <a:spLocks noGrp="1" noChangeArrowheads="1"/>
          </p:cNvSpPr>
          <p:nvPr>
            <p:ph type="title"/>
          </p:nvPr>
        </p:nvSpPr>
        <p:spPr bwMode="black">
          <a:xfrm>
            <a:off x="304800" y="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body" idx="1"/>
          </p:nvPr>
        </p:nvSpPr>
        <p:spPr bwMode="auto">
          <a:xfrm>
            <a:off x="304800" y="1371600"/>
            <a:ext cx="84582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7" name="Text Box 5"/>
          <p:cNvSpPr txBox="1">
            <a:spLocks noChangeArrowheads="1"/>
          </p:cNvSpPr>
          <p:nvPr userDrawn="1"/>
        </p:nvSpPr>
        <p:spPr bwMode="auto">
          <a:xfrm>
            <a:off x="7162800" y="6553200"/>
            <a:ext cx="990600" cy="274638"/>
          </a:xfrm>
          <a:prstGeom prst="rect">
            <a:avLst/>
          </a:prstGeom>
          <a:noFill/>
          <a:ln w="9525">
            <a:noFill/>
            <a:miter lim="800000"/>
            <a:headEnd/>
            <a:tailEnd/>
          </a:ln>
          <a:effectLst/>
        </p:spPr>
        <p:txBody>
          <a:bodyPr>
            <a:prstTxWarp prst="textNoShape">
              <a:avLst/>
            </a:prstTxWarp>
            <a:spAutoFit/>
          </a:bodyPr>
          <a:lstStyle/>
          <a:p>
            <a:pPr>
              <a:spcBef>
                <a:spcPct val="50000"/>
              </a:spcBef>
              <a:defRPr/>
            </a:pPr>
            <a:fld id="{820F142D-56EA-CF45-B350-56EA2F947F33}" type="slidenum">
              <a:rPr lang="en-US" sz="1200">
                <a:latin typeface="Arial" charset="0"/>
              </a:rPr>
              <a:pPr>
                <a:spcBef>
                  <a:spcPct val="50000"/>
                </a:spcBef>
                <a:defRPr/>
              </a:pPr>
              <a:t>‹#›</a:t>
            </a:fld>
            <a:endParaRPr lang="en-US" sz="1200">
              <a:latin typeface="Arial" charset="0"/>
            </a:endParaRPr>
          </a:p>
        </p:txBody>
      </p:sp>
    </p:spTree>
  </p:cSld>
  <p:clrMap bg1="lt1" tx1="dk1" bg2="lt2" tx2="dk2" accent1="accent1" accent2="accent2" accent3="accent3" accent4="accent4" accent5="accent5" accent6="accent6" hlink="hlink" folHlink="folHlink"/>
  <p:sldLayoutIdLst>
    <p:sldLayoutId id="2147483807" r:id="rId1"/>
  </p:sldLayoutIdLst>
  <p:txStyles>
    <p:titleStyle>
      <a:lvl1pPr algn="l" rtl="0" eaLnBrk="0" fontAlgn="base" hangingPunct="0">
        <a:spcBef>
          <a:spcPct val="0"/>
        </a:spcBef>
        <a:spcAft>
          <a:spcPct val="0"/>
        </a:spcAft>
        <a:defRPr sz="2800" b="1">
          <a:solidFill>
            <a:srgbClr val="1C2674"/>
          </a:solidFill>
          <a:latin typeface="+mj-lt"/>
          <a:ea typeface="ＭＳ Ｐゴシック" pitchFamily="-65" charset="-128"/>
          <a:cs typeface="ＭＳ Ｐゴシック" pitchFamily="-65" charset="-128"/>
        </a:defRPr>
      </a:lvl1pPr>
      <a:lvl2pPr algn="l" rtl="0" eaLnBrk="0" fontAlgn="base" hangingPunct="0">
        <a:spcBef>
          <a:spcPct val="0"/>
        </a:spcBef>
        <a:spcAft>
          <a:spcPct val="0"/>
        </a:spcAft>
        <a:defRPr sz="2800" b="1">
          <a:solidFill>
            <a:srgbClr val="1C2674"/>
          </a:solidFill>
          <a:latin typeface="Arial" charset="0"/>
          <a:ea typeface="ＭＳ Ｐゴシック" pitchFamily="-65" charset="-128"/>
          <a:cs typeface="ＭＳ Ｐゴシック" pitchFamily="-65" charset="-128"/>
        </a:defRPr>
      </a:lvl2pPr>
      <a:lvl3pPr algn="l" rtl="0" eaLnBrk="0" fontAlgn="base" hangingPunct="0">
        <a:spcBef>
          <a:spcPct val="0"/>
        </a:spcBef>
        <a:spcAft>
          <a:spcPct val="0"/>
        </a:spcAft>
        <a:defRPr sz="2800" b="1">
          <a:solidFill>
            <a:srgbClr val="1C2674"/>
          </a:solidFill>
          <a:latin typeface="Arial" charset="0"/>
          <a:ea typeface="ＭＳ Ｐゴシック" pitchFamily="-65" charset="-128"/>
          <a:cs typeface="ＭＳ Ｐゴシック" pitchFamily="-65" charset="-128"/>
        </a:defRPr>
      </a:lvl3pPr>
      <a:lvl4pPr algn="l" rtl="0" eaLnBrk="0" fontAlgn="base" hangingPunct="0">
        <a:spcBef>
          <a:spcPct val="0"/>
        </a:spcBef>
        <a:spcAft>
          <a:spcPct val="0"/>
        </a:spcAft>
        <a:defRPr sz="2800" b="1">
          <a:solidFill>
            <a:srgbClr val="1C2674"/>
          </a:solidFill>
          <a:latin typeface="Arial" charset="0"/>
          <a:ea typeface="ＭＳ Ｐゴシック" pitchFamily="-65" charset="-128"/>
          <a:cs typeface="ＭＳ Ｐゴシック" pitchFamily="-65" charset="-128"/>
        </a:defRPr>
      </a:lvl4pPr>
      <a:lvl5pPr algn="l" rtl="0" eaLnBrk="0" fontAlgn="base" hangingPunct="0">
        <a:spcBef>
          <a:spcPct val="0"/>
        </a:spcBef>
        <a:spcAft>
          <a:spcPct val="0"/>
        </a:spcAft>
        <a:defRPr sz="2800" b="1">
          <a:solidFill>
            <a:srgbClr val="1C2674"/>
          </a:solidFill>
          <a:latin typeface="Arial" charset="0"/>
          <a:ea typeface="ＭＳ Ｐゴシック" pitchFamily="-65" charset="-128"/>
          <a:cs typeface="ＭＳ Ｐゴシック" pitchFamily="-65" charset="-128"/>
        </a:defRPr>
      </a:lvl5pPr>
      <a:lvl6pPr marL="457200" algn="l" rtl="0" fontAlgn="base">
        <a:spcBef>
          <a:spcPct val="0"/>
        </a:spcBef>
        <a:spcAft>
          <a:spcPct val="0"/>
        </a:spcAft>
        <a:defRPr sz="2800" b="1">
          <a:solidFill>
            <a:srgbClr val="1C2674"/>
          </a:solidFill>
          <a:latin typeface="Arial" charset="0"/>
        </a:defRPr>
      </a:lvl6pPr>
      <a:lvl7pPr marL="914400" algn="l" rtl="0" fontAlgn="base">
        <a:spcBef>
          <a:spcPct val="0"/>
        </a:spcBef>
        <a:spcAft>
          <a:spcPct val="0"/>
        </a:spcAft>
        <a:defRPr sz="2800" b="1">
          <a:solidFill>
            <a:srgbClr val="1C2674"/>
          </a:solidFill>
          <a:latin typeface="Arial" charset="0"/>
        </a:defRPr>
      </a:lvl7pPr>
      <a:lvl8pPr marL="1371600" algn="l" rtl="0" fontAlgn="base">
        <a:spcBef>
          <a:spcPct val="0"/>
        </a:spcBef>
        <a:spcAft>
          <a:spcPct val="0"/>
        </a:spcAft>
        <a:defRPr sz="2800" b="1">
          <a:solidFill>
            <a:srgbClr val="1C2674"/>
          </a:solidFill>
          <a:latin typeface="Arial" charset="0"/>
        </a:defRPr>
      </a:lvl8pPr>
      <a:lvl9pPr marL="1828800" algn="l" rtl="0" fontAlgn="base">
        <a:spcBef>
          <a:spcPct val="0"/>
        </a:spcBef>
        <a:spcAft>
          <a:spcPct val="0"/>
        </a:spcAft>
        <a:defRPr sz="2800" b="1">
          <a:solidFill>
            <a:srgbClr val="1C2674"/>
          </a:solidFill>
          <a:latin typeface="Arial" charset="0"/>
        </a:defRPr>
      </a:lvl9pPr>
    </p:titleStyle>
    <p:bodyStyle>
      <a:lvl1pPr marL="342900" indent="-342900" algn="l" rtl="0" eaLnBrk="0" fontAlgn="base" hangingPunct="0">
        <a:spcBef>
          <a:spcPct val="0"/>
        </a:spcBef>
        <a:spcAft>
          <a:spcPct val="0"/>
        </a:spcAft>
        <a:buClr>
          <a:srgbClr val="00AAF6"/>
        </a:buClr>
        <a:buChar char="•"/>
        <a:defRPr sz="2000" b="1">
          <a:solidFill>
            <a:schemeClr val="tx1"/>
          </a:solidFill>
          <a:latin typeface="+mn-lt"/>
          <a:ea typeface="ＭＳ Ｐゴシック" pitchFamily="-65" charset="-128"/>
          <a:cs typeface="ＭＳ Ｐゴシック" pitchFamily="-65" charset="-128"/>
        </a:defRPr>
      </a:lvl1pPr>
      <a:lvl2pPr marL="742950" indent="-285750" algn="l" rtl="0" eaLnBrk="0" fontAlgn="base" hangingPunct="0">
        <a:spcBef>
          <a:spcPct val="0"/>
        </a:spcBef>
        <a:spcAft>
          <a:spcPct val="0"/>
        </a:spcAft>
        <a:buClr>
          <a:srgbClr val="00AAF6"/>
        </a:buClr>
        <a:buChar char="•"/>
        <a:defRPr>
          <a:solidFill>
            <a:schemeClr val="tx1"/>
          </a:solidFill>
          <a:latin typeface="+mn-lt"/>
          <a:ea typeface="ＭＳ Ｐゴシック" charset="-128"/>
        </a:defRPr>
      </a:lvl2pPr>
      <a:lvl3pPr marL="1143000" indent="-228600" algn="l" rtl="0" eaLnBrk="0" fontAlgn="base" hangingPunct="0">
        <a:spcBef>
          <a:spcPct val="0"/>
        </a:spcBef>
        <a:spcAft>
          <a:spcPct val="0"/>
        </a:spcAft>
        <a:buClr>
          <a:srgbClr val="00AAF6"/>
        </a:buClr>
        <a:buChar char="•"/>
        <a:defRPr sz="1600">
          <a:solidFill>
            <a:schemeClr val="tx1"/>
          </a:solidFill>
          <a:latin typeface="+mn-lt"/>
          <a:ea typeface="ＭＳ Ｐゴシック" charset="-128"/>
        </a:defRPr>
      </a:lvl3pPr>
      <a:lvl4pPr marL="1600200" indent="-228600" algn="l" rtl="0" eaLnBrk="0" fontAlgn="base" hangingPunct="0">
        <a:spcBef>
          <a:spcPct val="0"/>
        </a:spcBef>
        <a:spcAft>
          <a:spcPct val="0"/>
        </a:spcAft>
        <a:buClr>
          <a:srgbClr val="00AAF6"/>
        </a:buClr>
        <a:buChar char="•"/>
        <a:defRPr sz="1400">
          <a:solidFill>
            <a:schemeClr val="tx1"/>
          </a:solidFill>
          <a:latin typeface="+mn-lt"/>
          <a:ea typeface="ＭＳ Ｐゴシック" charset="-128"/>
        </a:defRPr>
      </a:lvl4pPr>
      <a:lvl5pPr marL="2057400" indent="-228600" algn="l" rtl="0" eaLnBrk="0" fontAlgn="base" hangingPunct="0">
        <a:spcBef>
          <a:spcPct val="0"/>
        </a:spcBef>
        <a:spcAft>
          <a:spcPct val="0"/>
        </a:spcAft>
        <a:buClr>
          <a:srgbClr val="00AAF6"/>
        </a:buClr>
        <a:buChar char="•"/>
        <a:defRPr sz="1400">
          <a:solidFill>
            <a:schemeClr val="tx1"/>
          </a:solidFill>
          <a:latin typeface="+mn-lt"/>
          <a:ea typeface="ＭＳ Ｐゴシック" charset="-128"/>
        </a:defRPr>
      </a:lvl5pPr>
      <a:lvl6pPr marL="2514600" indent="-228600" algn="l" rtl="0" fontAlgn="base">
        <a:lnSpc>
          <a:spcPct val="80000"/>
        </a:lnSpc>
        <a:spcBef>
          <a:spcPct val="20000"/>
        </a:spcBef>
        <a:spcAft>
          <a:spcPct val="0"/>
        </a:spcAft>
        <a:buClr>
          <a:srgbClr val="00AAF6"/>
        </a:buClr>
        <a:buChar char="•"/>
        <a:defRPr sz="1400">
          <a:solidFill>
            <a:schemeClr val="tx1"/>
          </a:solidFill>
          <a:latin typeface="+mn-lt"/>
        </a:defRPr>
      </a:lvl6pPr>
      <a:lvl7pPr marL="2971800" indent="-228600" algn="l" rtl="0" fontAlgn="base">
        <a:lnSpc>
          <a:spcPct val="80000"/>
        </a:lnSpc>
        <a:spcBef>
          <a:spcPct val="20000"/>
        </a:spcBef>
        <a:spcAft>
          <a:spcPct val="0"/>
        </a:spcAft>
        <a:buClr>
          <a:srgbClr val="00AAF6"/>
        </a:buClr>
        <a:buChar char="•"/>
        <a:defRPr sz="1400">
          <a:solidFill>
            <a:schemeClr val="tx1"/>
          </a:solidFill>
          <a:latin typeface="+mn-lt"/>
        </a:defRPr>
      </a:lvl7pPr>
      <a:lvl8pPr marL="3429000" indent="-228600" algn="l" rtl="0" fontAlgn="base">
        <a:lnSpc>
          <a:spcPct val="80000"/>
        </a:lnSpc>
        <a:spcBef>
          <a:spcPct val="20000"/>
        </a:spcBef>
        <a:spcAft>
          <a:spcPct val="0"/>
        </a:spcAft>
        <a:buClr>
          <a:srgbClr val="00AAF6"/>
        </a:buClr>
        <a:buChar char="•"/>
        <a:defRPr sz="1400">
          <a:solidFill>
            <a:schemeClr val="tx1"/>
          </a:solidFill>
          <a:latin typeface="+mn-lt"/>
        </a:defRPr>
      </a:lvl8pPr>
      <a:lvl9pPr marL="3886200" indent="-228600" algn="l" rtl="0" fontAlgn="base">
        <a:lnSpc>
          <a:spcPct val="80000"/>
        </a:lnSpc>
        <a:spcBef>
          <a:spcPct val="20000"/>
        </a:spcBef>
        <a:spcAft>
          <a:spcPct val="0"/>
        </a:spcAft>
        <a:buClr>
          <a:srgbClr val="00AAF6"/>
        </a:buClr>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3" Type="http://schemas.openxmlformats.org/officeDocument/2006/relationships/hyperlink" Target="http://quality.cagrid.org/" TargetMode="Externa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hyperlink" Target="http://mediawiki.cagrid.org" TargetMode="External"/><Relationship Id="rId3" Type="http://schemas.openxmlformats.org/officeDocument/2006/relationships/image" Target="../media/image6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http://cagrid.org/display/support/Home"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image" Target="../media/image9.png"/><Relationship Id="rId1" Type="http://schemas.openxmlformats.org/officeDocument/2006/relationships/tags" Target="../tags/tag1.xml"/><Relationship Id="rId2" Type="http://schemas.openxmlformats.org/officeDocument/2006/relationships/slideLayout" Target="../slideLayouts/slideLayout13.xml"/><Relationship Id="rId3"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4" Type="http://schemas.openxmlformats.org/officeDocument/2006/relationships/oleObject" Target="../embeddings/oleObject1.bin"/><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4" Type="http://schemas.openxmlformats.org/officeDocument/2006/relationships/oleObject" Target="../embeddings/oleObject2.bin"/><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oleObject" Target="../embeddings/oleObject3.bin"/><Relationship Id="rId1" Type="http://schemas.openxmlformats.org/officeDocument/2006/relationships/vmlDrawing" Target="../drawings/vmlDrawing3.vml"/><Relationship Id="rId2" Type="http://schemas.openxmlformats.org/officeDocument/2006/relationships/slideLayout" Target="../slideLayouts/slideLayout11.xml"/><Relationship Id="rId3"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oleObject" Target="../embeddings/oleObject4.bin"/><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3"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3"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8" Type="http://schemas.openxmlformats.org/officeDocument/2006/relationships/image" Target="../media/image20.png"/><Relationship Id="rId4" Type="http://schemas.openxmlformats.org/officeDocument/2006/relationships/notesSlide" Target="../notesSlides/notesSlide18.xml"/><Relationship Id="rId5" Type="http://schemas.openxmlformats.org/officeDocument/2006/relationships/oleObject" Target="../embeddings/oleObject5.bin"/><Relationship Id="rId7" Type="http://schemas.openxmlformats.org/officeDocument/2006/relationships/image" Target="../media/image19.png"/><Relationship Id="rId1" Type="http://schemas.openxmlformats.org/officeDocument/2006/relationships/vmlDrawing" Target="../drawings/vmlDrawing5.vml"/><Relationship Id="rId2" Type="http://schemas.openxmlformats.org/officeDocument/2006/relationships/tags" Target="../tags/tag2.xml"/><Relationship Id="rId9" Type="http://schemas.openxmlformats.org/officeDocument/2006/relationships/image" Target="../media/image21.jpeg"/><Relationship Id="rId3" Type="http://schemas.openxmlformats.org/officeDocument/2006/relationships/slideLayout" Target="../slideLayouts/slideLayout2.xml"/><Relationship Id="rId6"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3"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22.jpeg"/><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2.jpeg"/><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2.jpeg"/><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6" Type="http://schemas.openxmlformats.org/officeDocument/2006/relationships/image" Target="../media/image30.jpeg"/><Relationship Id="rId4" Type="http://schemas.openxmlformats.org/officeDocument/2006/relationships/image" Target="../media/image28.jpeg"/><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7.jpeg"/><Relationship Id="rId5" Type="http://schemas.openxmlformats.org/officeDocument/2006/relationships/image" Target="../media/image29.jpeg"/></Relationships>
</file>

<file path=ppt/slides/_rels/slide43.xml.rels><?xml version="1.0" encoding="UTF-8" standalone="yes"?>
<Relationships xmlns="http://schemas.openxmlformats.org/package/2006/relationships"><Relationship Id="rId6" Type="http://schemas.openxmlformats.org/officeDocument/2006/relationships/image" Target="../media/image30.jpeg"/><Relationship Id="rId4" Type="http://schemas.openxmlformats.org/officeDocument/2006/relationships/image" Target="../media/image28.jpeg"/><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7.jpeg"/><Relationship Id="rId5" Type="http://schemas.openxmlformats.org/officeDocument/2006/relationships/image" Target="../media/image29.jpeg"/></Relationships>
</file>

<file path=ppt/slides/_rels/slide44.xml.rels><?xml version="1.0" encoding="UTF-8" standalone="yes"?>
<Relationships xmlns="http://schemas.openxmlformats.org/package/2006/relationships"><Relationship Id="rId6" Type="http://schemas.openxmlformats.org/officeDocument/2006/relationships/image" Target="../media/image30.jpeg"/><Relationship Id="rId4" Type="http://schemas.openxmlformats.org/officeDocument/2006/relationships/image" Target="../media/image28.jpeg"/><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7.jpeg"/><Relationship Id="rId5" Type="http://schemas.openxmlformats.org/officeDocument/2006/relationships/image" Target="../media/image29.jpeg"/></Relationships>
</file>

<file path=ppt/slides/_rels/slide45.xml.rels><?xml version="1.0" encoding="UTF-8" standalone="yes"?>
<Relationships xmlns="http://schemas.openxmlformats.org/package/2006/relationships"><Relationship Id="rId6" Type="http://schemas.openxmlformats.org/officeDocument/2006/relationships/image" Target="../media/image30.jpeg"/><Relationship Id="rId4" Type="http://schemas.openxmlformats.org/officeDocument/2006/relationships/image" Target="../media/image28.jpeg"/><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7.jpeg"/><Relationship Id="rId5" Type="http://schemas.openxmlformats.org/officeDocument/2006/relationships/image" Target="../media/image29.jpeg"/></Relationships>
</file>

<file path=ppt/slides/_rels/slide46.xml.rels><?xml version="1.0" encoding="UTF-8" standalone="yes"?>
<Relationships xmlns="http://schemas.openxmlformats.org/package/2006/relationships"><Relationship Id="rId6" Type="http://schemas.openxmlformats.org/officeDocument/2006/relationships/image" Target="../media/image30.jpeg"/><Relationship Id="rId4" Type="http://schemas.openxmlformats.org/officeDocument/2006/relationships/image" Target="../media/image28.jpeg"/><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7.jpeg"/><Relationship Id="rId5" Type="http://schemas.openxmlformats.org/officeDocument/2006/relationships/image" Target="../media/image29.jpeg"/></Relationships>
</file>

<file path=ppt/slides/_rels/slide47.xml.rels><?xml version="1.0" encoding="UTF-8" standalone="yes"?>
<Relationships xmlns="http://schemas.openxmlformats.org/package/2006/relationships"><Relationship Id="rId6" Type="http://schemas.openxmlformats.org/officeDocument/2006/relationships/image" Target="../media/image30.jpeg"/><Relationship Id="rId4" Type="http://schemas.openxmlformats.org/officeDocument/2006/relationships/image" Target="../media/image28.jpeg"/><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7.jpeg"/><Relationship Id="rId5" Type="http://schemas.openxmlformats.org/officeDocument/2006/relationships/image" Target="../media/image29.jpeg"/></Relationships>
</file>

<file path=ppt/slides/_rels/slide48.xml.rels><?xml version="1.0" encoding="UTF-8" standalone="yes"?>
<Relationships xmlns="http://schemas.openxmlformats.org/package/2006/relationships"><Relationship Id="rId6" Type="http://schemas.openxmlformats.org/officeDocument/2006/relationships/image" Target="../media/image30.jpeg"/><Relationship Id="rId4" Type="http://schemas.openxmlformats.org/officeDocument/2006/relationships/image" Target="../media/image28.jpeg"/><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7.jpeg"/><Relationship Id="rId5" Type="http://schemas.openxmlformats.org/officeDocument/2006/relationships/image" Target="../media/image29.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3" Type="http://schemas.openxmlformats.org/officeDocument/2006/relationships/hyperlink" Target="http://quality.cagrid.org:8081/caGrid-1.0/Dashboard/"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3"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hyperlink" Target="https://list.nih.gov/archives/cagrid_users-l.html" TargetMode="External"/><Relationship Id="rId5" Type="http://schemas.openxmlformats.org/officeDocument/2006/relationships/hyperlink" Target="mailto:cagrid_users-l@list.nih.gov" TargetMode="External"/><Relationship Id="rId7"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gforge.nci.nih.gov/projects/cagrid-1-0/" TargetMode="External"/><Relationship Id="rId6" Type="http://schemas.openxmlformats.org/officeDocument/2006/relationships/hyperlink" Target="http://cagrid-portal.nci.nih.gov/"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6" Type="http://schemas.openxmlformats.org/officeDocument/2006/relationships/oleObject" Target="../embeddings/oleObject8.bin"/><Relationship Id="rId4" Type="http://schemas.openxmlformats.org/officeDocument/2006/relationships/oleObject" Target="../embeddings/oleObject6.bin"/><Relationship Id="rId1" Type="http://schemas.openxmlformats.org/officeDocument/2006/relationships/vmlDrawing" Target="../drawings/vmlDrawing6.vml"/><Relationship Id="rId2" Type="http://schemas.openxmlformats.org/officeDocument/2006/relationships/slideLayout" Target="../slideLayouts/slideLayout2.xml"/><Relationship Id="rId3" Type="http://schemas.openxmlformats.org/officeDocument/2006/relationships/notesSlide" Target="../notesSlides/notesSlide32.xml"/><Relationship Id="rId5" Type="http://schemas.openxmlformats.org/officeDocument/2006/relationships/oleObject" Target="../embeddings/oleObject7.bin"/></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3"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6" Type="http://schemas.openxmlformats.org/officeDocument/2006/relationships/image" Target="../media/image43.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0.png"/><Relationship Id="rId5" Type="http://schemas.openxmlformats.org/officeDocument/2006/relationships/image" Target="../media/image4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3" Type="http://schemas.openxmlformats.org/officeDocument/2006/relationships/image" Target="../media/image7.pn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4" Type="http://schemas.openxmlformats.org/officeDocument/2006/relationships/oleObject" Target="../embeddings/oleObject9.bin"/><Relationship Id="rId1" Type="http://schemas.openxmlformats.org/officeDocument/2006/relationships/vmlDrawing" Target="../drawings/vmlDrawing7.vml"/><Relationship Id="rId2" Type="http://schemas.openxmlformats.org/officeDocument/2006/relationships/slideLayout" Target="../slideLayouts/slideLayout11.xml"/><Relationship Id="rId3" Type="http://schemas.openxmlformats.org/officeDocument/2006/relationships/notesSlide" Target="../notesSlides/notesSlide3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4" Type="http://schemas.openxmlformats.org/officeDocument/2006/relationships/oleObject" Target="../embeddings/oleObject10.bin"/><Relationship Id="rId1" Type="http://schemas.openxmlformats.org/officeDocument/2006/relationships/vmlDrawing" Target="../drawings/vmlDrawing8.vml"/><Relationship Id="rId2" Type="http://schemas.openxmlformats.org/officeDocument/2006/relationships/slideLayout" Target="../slideLayouts/slideLayout11.xml"/><Relationship Id="rId3" Type="http://schemas.openxmlformats.org/officeDocument/2006/relationships/notesSlide" Target="../notesSlides/notesSlide3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3" Type="http://schemas.openxmlformats.org/officeDocument/2006/relationships/image" Target="../media/image44.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4" Type="http://schemas.openxmlformats.org/officeDocument/2006/relationships/oleObject" Target="../embeddings/oleObject11.bin"/><Relationship Id="rId1" Type="http://schemas.openxmlformats.org/officeDocument/2006/relationships/vmlDrawing" Target="../drawings/vmlDrawing9.vml"/><Relationship Id="rId2" Type="http://schemas.openxmlformats.org/officeDocument/2006/relationships/slideLayout" Target="../slideLayouts/slideLayout11.xml"/><Relationship Id="rId3" Type="http://schemas.openxmlformats.org/officeDocument/2006/relationships/notesSlide" Target="../notesSlides/notesSlide40.xml"/></Relationships>
</file>

<file path=ppt/slides/_rels/slide75.xml.rels><?xml version="1.0" encoding="UTF-8" standalone="yes"?>
<Relationships xmlns="http://schemas.openxmlformats.org/package/2006/relationships"><Relationship Id="rId4" Type="http://schemas.openxmlformats.org/officeDocument/2006/relationships/oleObject" Target="../embeddings/oleObject12.bin"/><Relationship Id="rId1" Type="http://schemas.openxmlformats.org/officeDocument/2006/relationships/vmlDrawing" Target="../drawings/vmlDrawing10.vml"/><Relationship Id="rId2" Type="http://schemas.openxmlformats.org/officeDocument/2006/relationships/slideLayout" Target="../slideLayouts/slideLayout11.xml"/><Relationship Id="rId3" Type="http://schemas.openxmlformats.org/officeDocument/2006/relationships/notesSlide" Target="../notesSlides/notesSlide4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3" Type="http://schemas.openxmlformats.org/officeDocument/2006/relationships/image" Target="../media/image47.jpe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3" Type="http://schemas.openxmlformats.org/officeDocument/2006/relationships/image" Target="../media/image48.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3" Type="http://schemas.openxmlformats.org/officeDocument/2006/relationships/image" Target="../media/image50.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4" Type="http://schemas.openxmlformats.org/officeDocument/2006/relationships/oleObject" Target="../embeddings/oleObject13.bin"/><Relationship Id="rId1" Type="http://schemas.openxmlformats.org/officeDocument/2006/relationships/vmlDrawing" Target="../drawings/vmlDrawing11.vml"/><Relationship Id="rId2" Type="http://schemas.openxmlformats.org/officeDocument/2006/relationships/slideLayout" Target="../slideLayouts/slideLayout11.xml"/><Relationship Id="rId3" Type="http://schemas.openxmlformats.org/officeDocument/2006/relationships/notesSlide" Target="../notesSlides/notesSlide45.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wiki.cagrid.org/display/caGrid13/Deprecated+Services+and+APIs"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3" Type="http://schemas.openxmlformats.org/officeDocument/2006/relationships/image" Target="../media/image5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3"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5.png"/><Relationship Id="rId3" Type="http://schemas.openxmlformats.org/officeDocument/2006/relationships/image" Target="../media/image5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3" Type="http://schemas.openxmlformats.org/officeDocument/2006/relationships/image" Target="../media/image5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9.png"/><Relationship Id="rId3" Type="http://schemas.openxmlformats.org/officeDocument/2006/relationships/image" Target="../media/image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hyperlink" Target="http://www.cagrid.org/wiki/CBIIT:TechStack:FY2008"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3"/>
          <p:cNvSpPr>
            <a:spLocks noGrp="1"/>
          </p:cNvSpPr>
          <p:nvPr>
            <p:ph type="ctrTitle"/>
          </p:nvPr>
        </p:nvSpPr>
        <p:spPr/>
        <p:txBody>
          <a:bodyPr/>
          <a:lstStyle/>
          <a:p>
            <a:r>
              <a:rPr lang="en-US">
                <a:latin typeface="Arial Black" pitchFamily="-108" charset="0"/>
              </a:rPr>
              <a:t/>
            </a:r>
            <a:br>
              <a:rPr lang="en-US">
                <a:latin typeface="Arial Black" pitchFamily="-108" charset="0"/>
              </a:rPr>
            </a:br>
            <a:r>
              <a:rPr lang="en-US">
                <a:latin typeface="Arial Black" pitchFamily="-108" charset="0"/>
              </a:rPr>
              <a:t>caGrid Overview</a:t>
            </a:r>
          </a:p>
        </p:txBody>
      </p:sp>
      <p:sp>
        <p:nvSpPr>
          <p:cNvPr id="15363" name="Subtitle 3"/>
          <p:cNvSpPr>
            <a:spLocks noGrp="1"/>
          </p:cNvSpPr>
          <p:nvPr>
            <p:ph type="subTitle" idx="1"/>
          </p:nvPr>
        </p:nvSpPr>
        <p:spPr/>
        <p:txBody>
          <a:bodyPr/>
          <a:lstStyle/>
          <a:p>
            <a:endParaRPr lang="en-US"/>
          </a:p>
          <a:p>
            <a:endParaRPr lang="en-US"/>
          </a:p>
          <a:p>
            <a:r>
              <a:rPr lang="en-US"/>
              <a:t>caGrid Roadmap Workshop</a:t>
            </a:r>
          </a:p>
          <a:p>
            <a:r>
              <a:rPr lang="en-US"/>
              <a:t>Columbus, OH</a:t>
            </a:r>
          </a:p>
          <a:p>
            <a:r>
              <a:rPr lang="en-US"/>
              <a:t>February 20-21, 2008</a:t>
            </a:r>
          </a:p>
        </p:txBody>
      </p:sp>
      <p:pic>
        <p:nvPicPr>
          <p:cNvPr id="15364" name="Picture 7" descr="caGrid_small.gif"/>
          <p:cNvPicPr>
            <a:picLocks noChangeAspect="1"/>
          </p:cNvPicPr>
          <p:nvPr/>
        </p:nvPicPr>
        <p:blipFill>
          <a:blip r:embed="rId2"/>
          <a:srcRect/>
          <a:stretch>
            <a:fillRect/>
          </a:stretch>
        </p:blipFill>
        <p:spPr bwMode="auto">
          <a:xfrm>
            <a:off x="7908925" y="1935163"/>
            <a:ext cx="838200" cy="83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caGrid Community Involvement</a:t>
            </a:r>
          </a:p>
        </p:txBody>
      </p:sp>
      <p:sp>
        <p:nvSpPr>
          <p:cNvPr id="23555" name="Rectangle 3"/>
          <p:cNvSpPr>
            <a:spLocks noGrp="1" noChangeArrowheads="1"/>
          </p:cNvSpPr>
          <p:nvPr>
            <p:ph idx="1"/>
          </p:nvPr>
        </p:nvSpPr>
        <p:spPr/>
        <p:txBody>
          <a:bodyPr/>
          <a:lstStyle/>
          <a:p>
            <a:pPr eaLnBrk="1" hangingPunct="1"/>
            <a:r>
              <a:rPr lang="en-US" sz="2400"/>
              <a:t>caGrid itself provides no real “data” or “analysis” to caBIG</a:t>
            </a:r>
            <a:r>
              <a:rPr lang="en-US" sz="2400">
                <a:ea typeface="Arial" pitchFamily="-108" charset="0"/>
                <a:cs typeface="Arial" pitchFamily="-108" charset="0"/>
              </a:rPr>
              <a:t>™;</a:t>
            </a:r>
            <a:r>
              <a:rPr lang="en-US" sz="2400"/>
              <a:t> its the enabling infrastructure which allows the community to do so</a:t>
            </a:r>
          </a:p>
          <a:p>
            <a:pPr eaLnBrk="1" hangingPunct="1"/>
            <a:r>
              <a:rPr lang="en-US" sz="2400"/>
              <a:t>Community members add value to the grid as applications, services, and processes </a:t>
            </a:r>
            <a:r>
              <a:rPr lang="en-US" sz="2000" i="1"/>
              <a:t>(for example: shared workflows)</a:t>
            </a:r>
          </a:p>
          <a:p>
            <a:pPr lvl="1" eaLnBrk="1" hangingPunct="1"/>
            <a:r>
              <a:rPr lang="en-US" sz="2400"/>
              <a:t>caGrid provides the necessary core services, APIs, and tooling</a:t>
            </a:r>
          </a:p>
          <a:p>
            <a:pPr eaLnBrk="1" hangingPunct="1"/>
            <a:r>
              <a:rPr lang="en-US" sz="2400"/>
              <a:t>The real “value” of the grid comes from bringing this information to the “end user”</a:t>
            </a:r>
          </a:p>
          <a:p>
            <a:pPr eaLnBrk="1" hangingPunct="1"/>
            <a:r>
              <a:rPr lang="en-US" sz="2400"/>
              <a:t>Community members develop end user applications which consume of the resources provided by the grid</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mtClean="0"/>
              <a:t>caGrid Quality Dashboard</a:t>
            </a:r>
          </a:p>
        </p:txBody>
      </p:sp>
      <p:pic>
        <p:nvPicPr>
          <p:cNvPr id="34819" name="Content Placeholder 5" descr="Image33.png"/>
          <p:cNvPicPr>
            <a:picLocks noGrp="1" noChangeAspect="1"/>
          </p:cNvPicPr>
          <p:nvPr>
            <p:ph sz="half" idx="1"/>
          </p:nvPr>
        </p:nvPicPr>
        <p:blipFill>
          <a:blip r:embed="rId2"/>
          <a:srcRect t="-36845" b="-36845"/>
          <a:stretch>
            <a:fillRect/>
          </a:stretch>
        </p:blipFill>
        <p:spPr/>
      </p:pic>
      <p:sp>
        <p:nvSpPr>
          <p:cNvPr id="34820" name="Content Placeholder 4"/>
          <p:cNvSpPr>
            <a:spLocks noGrp="1"/>
          </p:cNvSpPr>
          <p:nvPr>
            <p:ph sz="half" idx="2"/>
          </p:nvPr>
        </p:nvSpPr>
        <p:spPr/>
        <p:txBody>
          <a:bodyPr/>
          <a:lstStyle/>
          <a:p>
            <a:r>
              <a:rPr lang="en-US" sz="2000" smtClean="0"/>
              <a:t>caGrid automated testing now runs via a Hudson installation with a multi-platform build farm</a:t>
            </a:r>
          </a:p>
          <a:p>
            <a:pPr lvl="1"/>
            <a:r>
              <a:rPr lang="en-US" sz="1600" smtClean="0"/>
              <a:t>Replaces previous more custom CruiseControl/DART installation </a:t>
            </a:r>
          </a:p>
          <a:p>
            <a:r>
              <a:rPr lang="en-US" sz="2000" smtClean="0"/>
              <a:t>All historical releases are tested on a nightly basis</a:t>
            </a:r>
          </a:p>
          <a:p>
            <a:r>
              <a:rPr lang="en-US" sz="2000" smtClean="0"/>
              <a:t>Current development continuously built and tested on multiple platforms</a:t>
            </a:r>
          </a:p>
          <a:p>
            <a:pPr lvl="1"/>
            <a:r>
              <a:rPr lang="en-US" sz="1600" smtClean="0"/>
              <a:t>619 Unit tests</a:t>
            </a:r>
          </a:p>
          <a:p>
            <a:pPr lvl="1"/>
            <a:r>
              <a:rPr lang="en-US" sz="1600" smtClean="0"/>
              <a:t>81 Integration/System tests</a:t>
            </a:r>
          </a:p>
          <a:p>
            <a:r>
              <a:rPr lang="en-US" sz="2000" smtClean="0"/>
              <a:t>Detailed reports accessible via </a:t>
            </a:r>
            <a:r>
              <a:rPr lang="en-US" sz="2000" smtClean="0">
                <a:hlinkClick r:id="rId3"/>
              </a:rPr>
              <a:t>http://quality.cagrid.org/</a:t>
            </a:r>
            <a:endParaRPr lang="en-US" sz="2000" smtClean="0"/>
          </a:p>
          <a:p>
            <a:endParaRPr lang="en-US" sz="2000" dirty="0" smtClean="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smtClean="0"/>
              <a:t>caGrid.org Wiki</a:t>
            </a:r>
          </a:p>
        </p:txBody>
      </p:sp>
      <p:sp>
        <p:nvSpPr>
          <p:cNvPr id="33795" name="Content Placeholder 2"/>
          <p:cNvSpPr>
            <a:spLocks noGrp="1"/>
          </p:cNvSpPr>
          <p:nvPr>
            <p:ph idx="1"/>
          </p:nvPr>
        </p:nvSpPr>
        <p:spPr>
          <a:xfrm>
            <a:off x="4953000" y="1219200"/>
            <a:ext cx="3962400" cy="5181600"/>
          </a:xfrm>
        </p:spPr>
        <p:txBody>
          <a:bodyPr/>
          <a:lstStyle/>
          <a:p>
            <a:r>
              <a:rPr lang="en-US" smtClean="0"/>
              <a:t>caGrid 1.3 is first wiki-only release – no offline documents</a:t>
            </a:r>
          </a:p>
          <a:p>
            <a:r>
              <a:rPr lang="en-US" smtClean="0"/>
              <a:t>caGrid.org wiki will continue to be the source of developer-written product documentation</a:t>
            </a:r>
          </a:p>
          <a:p>
            <a:r>
              <a:rPr lang="en-US" smtClean="0"/>
              <a:t>caGrid KC Wiki will house higher level content supporting deployment, adoption, and integration scenarios</a:t>
            </a:r>
          </a:p>
          <a:p>
            <a:r>
              <a:rPr lang="en-US" smtClean="0"/>
              <a:t>caGrid.org Wiki has been moved from Mediawiki to Conflence and content has been reorganized</a:t>
            </a:r>
          </a:p>
          <a:p>
            <a:r>
              <a:rPr lang="en-US" smtClean="0"/>
              <a:t>Old content may still be accessed at </a:t>
            </a:r>
            <a:r>
              <a:rPr lang="en-US" smtClean="0">
                <a:hlinkClick r:id="rId2"/>
              </a:rPr>
              <a:t>http://mediawiki.cagrid.org</a:t>
            </a:r>
            <a:endParaRPr lang="en-US" smtClean="0"/>
          </a:p>
        </p:txBody>
      </p:sp>
      <p:pic>
        <p:nvPicPr>
          <p:cNvPr id="33796" name="Picture 3" descr="Picture 3.png"/>
          <p:cNvPicPr>
            <a:picLocks noChangeAspect="1"/>
          </p:cNvPicPr>
          <p:nvPr/>
        </p:nvPicPr>
        <p:blipFill>
          <a:blip r:embed="rId3"/>
          <a:srcRect/>
          <a:stretch>
            <a:fillRect/>
          </a:stretch>
        </p:blipFill>
        <p:spPr bwMode="auto">
          <a:xfrm>
            <a:off x="220663" y="1970088"/>
            <a:ext cx="4656137" cy="3668712"/>
          </a:xfrm>
          <a:prstGeom prst="rect">
            <a:avLst/>
          </a:prstGeom>
          <a:noFill/>
          <a:ln w="9525">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smtClean="0"/>
              <a:t>caGrid Support</a:t>
            </a:r>
            <a:endParaRPr lang="en-US" dirty="0" smtClean="0"/>
          </a:p>
        </p:txBody>
      </p:sp>
      <p:sp>
        <p:nvSpPr>
          <p:cNvPr id="38915" name="Content Placeholder 5"/>
          <p:cNvSpPr>
            <a:spLocks noGrp="1"/>
          </p:cNvSpPr>
          <p:nvPr>
            <p:ph idx="1"/>
          </p:nvPr>
        </p:nvSpPr>
        <p:spPr/>
        <p:txBody>
          <a:bodyPr/>
          <a:lstStyle/>
          <a:p>
            <a:r>
              <a:rPr lang="en-US" sz="2000" dirty="0" smtClean="0"/>
              <a:t>Getting Support</a:t>
            </a:r>
          </a:p>
          <a:p>
            <a:pPr lvl="1"/>
            <a:r>
              <a:rPr lang="en-US" sz="2000" dirty="0" smtClean="0"/>
              <a:t>Knowledgebase / Documentation</a:t>
            </a:r>
          </a:p>
          <a:p>
            <a:pPr lvl="1"/>
            <a:r>
              <a:rPr lang="en-US" sz="2000" dirty="0" smtClean="0"/>
              <a:t>Forums / Mailing Lists</a:t>
            </a:r>
          </a:p>
          <a:p>
            <a:pPr lvl="1"/>
            <a:r>
              <a:rPr lang="en-US" sz="2000" dirty="0" smtClean="0"/>
              <a:t>Teleconferences</a:t>
            </a:r>
          </a:p>
          <a:p>
            <a:pPr lvl="1"/>
            <a:r>
              <a:rPr lang="en-US" sz="2000" dirty="0" smtClean="0"/>
              <a:t>Hands on time with caGrid KC technicians</a:t>
            </a:r>
          </a:p>
          <a:p>
            <a:r>
              <a:rPr lang="en-US" sz="2000" dirty="0" smtClean="0"/>
              <a:t>Support Facilities</a:t>
            </a:r>
          </a:p>
          <a:p>
            <a:pPr lvl="1"/>
            <a:r>
              <a:rPr lang="en-US" sz="2000" dirty="0" smtClean="0"/>
              <a:t>ESN Tech Stack</a:t>
            </a:r>
          </a:p>
          <a:p>
            <a:pPr lvl="1"/>
            <a:r>
              <a:rPr lang="en-US" sz="2000" dirty="0" err="1" smtClean="0"/>
              <a:t>cagrid.org</a:t>
            </a:r>
            <a:r>
              <a:rPr lang="en-US" sz="2000" dirty="0" smtClean="0"/>
              <a:t> website</a:t>
            </a:r>
          </a:p>
          <a:p>
            <a:pPr lvl="1"/>
            <a:r>
              <a:rPr lang="en-US" sz="2000" dirty="0" smtClean="0"/>
              <a:t>Training Grid</a:t>
            </a:r>
          </a:p>
          <a:p>
            <a:r>
              <a:rPr lang="en-US" sz="2000" dirty="0" smtClean="0">
                <a:hlinkClick r:id="rId2"/>
              </a:rPr>
              <a:t>http://cagrid.org/display/support/Home</a:t>
            </a:r>
            <a:r>
              <a:rPr lang="en-US" sz="2000" dirty="0" smtClean="0"/>
              <a:t> </a:t>
            </a:r>
          </a:p>
          <a:p>
            <a:pPr lvl="1"/>
            <a:endParaRPr lang="en-US" sz="2000" dirty="0" smtClean="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smtClean="0"/>
              <a:t>References</a:t>
            </a:r>
          </a:p>
        </p:txBody>
      </p:sp>
      <p:graphicFrame>
        <p:nvGraphicFramePr>
          <p:cNvPr id="4" name="Content Placeholder 3"/>
          <p:cNvGraphicFramePr>
            <a:graphicFrameLocks noGrp="1"/>
          </p:cNvGraphicFramePr>
          <p:nvPr>
            <p:ph idx="1"/>
          </p:nvPr>
        </p:nvGraphicFramePr>
        <p:xfrm>
          <a:off x="304800" y="1371600"/>
          <a:ext cx="8458200" cy="2314575"/>
        </p:xfrm>
        <a:graphic>
          <a:graphicData uri="http://schemas.openxmlformats.org/drawingml/2006/table">
            <a:tbl>
              <a:tblPr/>
              <a:tblGrid>
                <a:gridCol w="3657600"/>
                <a:gridCol w="4800600"/>
              </a:tblGrid>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rPr>
                        <a:t>caGrid 1.3 Installation Instructions</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hlinkClick r:id=""/>
                        </a:rPr>
                        <a:t>http://cagrid.org/x/lyRM</a:t>
                      </a:r>
                      <a:endParaRPr kumimoji="0" lang="en-US" sz="1200" b="0" i="0" u="none" strike="noStrike" cap="none" normalizeH="0" baseline="0" smtClean="0">
                        <a:ln>
                          <a:noFill/>
                        </a:ln>
                        <a:solidFill>
                          <a:srgbClr val="000000"/>
                        </a:solidFill>
                        <a:effectLst/>
                        <a:latin typeface="Arial"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3F9FA"/>
                    </a:solidFill>
                  </a:tcPr>
                </a:tc>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rPr>
                        <a:t>caGrid 1.3 Installer</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hlinkClick r:id=""/>
                        </a:rPr>
                        <a:t>http://gforge.nci.nih.gov/frs/download.php/6357/caGrid-installer-1.3.zip</a:t>
                      </a:r>
                      <a:endParaRPr kumimoji="0" lang="en-US" sz="1200" b="0" i="0" u="none" strike="noStrike" cap="none" normalizeH="0" baseline="0" smtClean="0">
                        <a:ln>
                          <a:noFill/>
                        </a:ln>
                        <a:solidFill>
                          <a:srgbClr val="000000"/>
                        </a:solidFill>
                        <a:effectLst/>
                        <a:latin typeface="Arial"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F3F4"/>
                    </a:solidFill>
                  </a:tcPr>
                </a:tc>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rPr>
                        <a:t>caGrid 1.3 Source Code</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hlinkClick r:id=""/>
                        </a:rPr>
                        <a:t>http://gforge.nci.nih.gov/frs/download.php/6354/caGrid-1.3.zip</a:t>
                      </a:r>
                      <a:endParaRPr kumimoji="0" lang="en-US" sz="1200" b="0" i="0" u="none" strike="noStrike" cap="none" normalizeH="0" baseline="0" smtClean="0">
                        <a:ln>
                          <a:noFill/>
                        </a:ln>
                        <a:solidFill>
                          <a:srgbClr val="000000"/>
                        </a:solidFill>
                        <a:effectLst/>
                        <a:latin typeface="Arial"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3F9FA"/>
                    </a:solidFill>
                  </a:tcPr>
                </a:tc>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rPr>
                        <a:t>caGrid 1.3 Documentation</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hlinkClick r:id=""/>
                        </a:rPr>
                        <a:t>http://cagrid.org/x/5YEX</a:t>
                      </a:r>
                      <a:endParaRPr kumimoji="0" lang="en-US" sz="1200" b="0" i="0" u="none" strike="noStrike" cap="none" normalizeH="0" baseline="0" smtClean="0">
                        <a:ln>
                          <a:noFill/>
                        </a:ln>
                        <a:solidFill>
                          <a:srgbClr val="000000"/>
                        </a:solidFill>
                        <a:effectLst/>
                        <a:latin typeface="Arial"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F3F4"/>
                    </a:solidFill>
                  </a:tcPr>
                </a:tc>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rPr>
                        <a:t>caGrid 1.3 API Specifications</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hlinkClick r:id=""/>
                        </a:rPr>
                        <a:t>http://software.cagrid.org/caGrid-1.3-javadocs/</a:t>
                      </a:r>
                      <a:endParaRPr kumimoji="0" lang="en-US" sz="1200" b="0" i="0" u="none" strike="noStrike" cap="none" normalizeH="0" baseline="0" smtClean="0">
                        <a:ln>
                          <a:noFill/>
                        </a:ln>
                        <a:solidFill>
                          <a:srgbClr val="000000"/>
                        </a:solidFill>
                        <a:effectLst/>
                        <a:latin typeface="Arial"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3F9FA"/>
                    </a:solidFill>
                  </a:tcPr>
                </a:tc>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rPr>
                        <a:t>caGrid 1.3 Release Notes</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hlinkClick r:id=""/>
                        </a:rPr>
                        <a:t>https://gforge.nci.nih.gov/frs/shownotes.php?release_id=3288</a:t>
                      </a:r>
                      <a:endParaRPr kumimoji="0" lang="en-US" sz="1200" b="0" i="0" u="none" strike="noStrike" cap="none" normalizeH="0" baseline="0" smtClean="0">
                        <a:ln>
                          <a:noFill/>
                        </a:ln>
                        <a:solidFill>
                          <a:srgbClr val="000000"/>
                        </a:solidFill>
                        <a:effectLst/>
                        <a:latin typeface="Arial"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F3F4"/>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6858000" y="6324600"/>
            <a:ext cx="2286000" cy="4572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n-US"/>
          </a:p>
        </p:txBody>
      </p:sp>
      <p:sp>
        <p:nvSpPr>
          <p:cNvPr id="28675" name="Rectangle 3"/>
          <p:cNvSpPr>
            <a:spLocks noGrp="1" noChangeArrowheads="1"/>
          </p:cNvSpPr>
          <p:nvPr>
            <p:ph type="title"/>
          </p:nvPr>
        </p:nvSpPr>
        <p:spPr>
          <a:xfrm>
            <a:off x="228600" y="76200"/>
            <a:ext cx="6858000" cy="914400"/>
          </a:xfrm>
        </p:spPr>
        <p:txBody>
          <a:bodyPr/>
          <a:lstStyle/>
          <a:p>
            <a:pPr eaLnBrk="1" hangingPunct="1"/>
            <a:r>
              <a:rPr lang="en-US">
                <a:solidFill>
                  <a:schemeClr val="tx1"/>
                </a:solidFill>
              </a:rPr>
              <a:t>A Summary Conceptual View: </a:t>
            </a:r>
            <a:br>
              <a:rPr lang="en-US">
                <a:solidFill>
                  <a:schemeClr val="tx1"/>
                </a:solidFill>
              </a:rPr>
            </a:br>
            <a:r>
              <a:rPr lang="en-US">
                <a:solidFill>
                  <a:schemeClr val="tx1"/>
                </a:solidFill>
              </a:rPr>
              <a:t>How It All Fits Together</a:t>
            </a:r>
          </a:p>
        </p:txBody>
      </p:sp>
      <p:pic>
        <p:nvPicPr>
          <p:cNvPr id="28676" name="Picture 4"/>
          <p:cNvPicPr>
            <a:picLocks noChangeAspect="1" noChangeArrowheads="1"/>
          </p:cNvPicPr>
          <p:nvPr/>
        </p:nvPicPr>
        <p:blipFill>
          <a:blip r:embed="rId4"/>
          <a:srcRect/>
          <a:stretch>
            <a:fillRect/>
          </a:stretch>
        </p:blipFill>
        <p:spPr bwMode="auto">
          <a:xfrm>
            <a:off x="685800" y="1303338"/>
            <a:ext cx="8001000" cy="5478462"/>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7458" name="Rectangle 2"/>
          <p:cNvSpPr>
            <a:spLocks noGrp="1" noChangeArrowheads="1"/>
          </p:cNvSpPr>
          <p:nvPr>
            <p:ph type="title"/>
          </p:nvPr>
        </p:nvSpPr>
        <p:spPr/>
        <p:txBody>
          <a:bodyPr/>
          <a:lstStyle/>
          <a:p>
            <a:r>
              <a:rPr lang="en-US"/>
              <a:t>Service Layers</a:t>
            </a:r>
          </a:p>
        </p:txBody>
      </p:sp>
      <p:graphicFrame>
        <p:nvGraphicFramePr>
          <p:cNvPr id="787468" name="Object 12"/>
          <p:cNvGraphicFramePr>
            <a:graphicFrameLocks noChangeAspect="1"/>
          </p:cNvGraphicFramePr>
          <p:nvPr>
            <p:ph idx="1"/>
          </p:nvPr>
        </p:nvGraphicFramePr>
        <p:xfrm>
          <a:off x="304800" y="1527175"/>
          <a:ext cx="8458200" cy="4640263"/>
        </p:xfrm>
        <a:graphic>
          <a:graphicData uri="http://schemas.openxmlformats.org/presentationml/2006/ole">
            <p:oleObj spid="_x0000_s172034" name="Visio" r:id="rId4" imgW="6889611" imgH="3780472" progId="Visio.Drawing.11">
              <p:embed/>
            </p:oleObj>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2210" name="Rectangle 2"/>
          <p:cNvSpPr>
            <a:spLocks noGrp="1" noChangeArrowheads="1"/>
          </p:cNvSpPr>
          <p:nvPr>
            <p:ph type="title"/>
          </p:nvPr>
        </p:nvSpPr>
        <p:spPr/>
        <p:txBody>
          <a:bodyPr/>
          <a:lstStyle/>
          <a:p>
            <a:r>
              <a:rPr lang="en-US"/>
              <a:t>Service Layers: caBIO Data Service example</a:t>
            </a:r>
          </a:p>
        </p:txBody>
      </p:sp>
      <p:graphicFrame>
        <p:nvGraphicFramePr>
          <p:cNvPr id="862211" name="Object 3"/>
          <p:cNvGraphicFramePr>
            <a:graphicFrameLocks noChangeAspect="1"/>
          </p:cNvGraphicFramePr>
          <p:nvPr>
            <p:ph idx="1"/>
          </p:nvPr>
        </p:nvGraphicFramePr>
        <p:xfrm>
          <a:off x="304800" y="1527175"/>
          <a:ext cx="8458200" cy="4640263"/>
        </p:xfrm>
        <a:graphic>
          <a:graphicData uri="http://schemas.openxmlformats.org/presentationml/2006/ole">
            <p:oleObj spid="_x0000_s174082" name="Visio" r:id="rId4" imgW="6889611" imgH="3780472" progId="Visio.Drawing.11">
              <p:embed/>
            </p:oleObj>
          </a:graphicData>
        </a:graphic>
      </p:graphicFrame>
      <p:sp>
        <p:nvSpPr>
          <p:cNvPr id="862215" name="AutoShape 7"/>
          <p:cNvSpPr>
            <a:spLocks noChangeArrowheads="1"/>
          </p:cNvSpPr>
          <p:nvPr/>
        </p:nvSpPr>
        <p:spPr bwMode="auto">
          <a:xfrm>
            <a:off x="381000" y="1447800"/>
            <a:ext cx="6629400" cy="1524000"/>
          </a:xfrm>
          <a:prstGeom prst="wedgeRectCallout">
            <a:avLst>
              <a:gd name="adj1" fmla="val 40204"/>
              <a:gd name="adj2" fmla="val 60315"/>
            </a:avLst>
          </a:prstGeom>
          <a:solidFill>
            <a:schemeClr val="bg1"/>
          </a:solidFill>
          <a:ln w="25400">
            <a:solidFill>
              <a:schemeClr val="tx1"/>
            </a:solidFill>
            <a:miter lim="800000"/>
            <a:headEnd/>
            <a:tailEnd/>
          </a:ln>
          <a:effectLst/>
        </p:spPr>
        <p:txBody>
          <a:bodyPr>
            <a:prstTxWarp prst="textNoShape">
              <a:avLst/>
            </a:prstTxWarp>
          </a:bodyPr>
          <a:lstStyle/>
          <a:p>
            <a:pPr marL="342900" indent="-342900">
              <a:buFontTx/>
              <a:buChar char="•"/>
            </a:pPr>
            <a:r>
              <a:rPr lang="en-US"/>
              <a:t>Common Data Service Operations (WSDL)</a:t>
            </a:r>
          </a:p>
          <a:p>
            <a:pPr marL="342900" indent="-342900">
              <a:buFontTx/>
              <a:buChar char="•"/>
            </a:pPr>
            <a:r>
              <a:rPr lang="en-US"/>
              <a:t>CQL, CQLResult, Data Service Faults (XSD)</a:t>
            </a:r>
          </a:p>
          <a:p>
            <a:pPr marL="342900" indent="-342900">
              <a:buFontTx/>
              <a:buChar char="•"/>
            </a:pPr>
            <a:r>
              <a:rPr lang="en-US"/>
              <a:t>caBIO Schemas (XSD)</a:t>
            </a:r>
          </a:p>
          <a:p>
            <a:pPr marL="342900" indent="-342900">
              <a:buFontTx/>
              <a:buChar char="•"/>
            </a:pPr>
            <a:r>
              <a:rPr lang="en-US"/>
              <a:t>caGrid Metadata Schemas (XSD)</a:t>
            </a:r>
          </a:p>
          <a:p>
            <a:pPr marL="342900" indent="-342900">
              <a:buFontTx/>
              <a:buChar char="•"/>
            </a:pPr>
            <a:r>
              <a:rPr lang="en-US" i="1">
                <a:solidFill>
                  <a:schemeClr val="bg2"/>
                </a:solidFill>
              </a:rPr>
              <a:t>WS-Enumeration Operations and Types (WSDL, XSD)</a:t>
            </a:r>
          </a:p>
          <a:p>
            <a:pPr marL="342900" indent="-342900">
              <a:buFontTx/>
              <a:buChar char="•"/>
            </a:pPr>
            <a:endParaRPr lang="en-US" i="1"/>
          </a:p>
        </p:txBody>
      </p:sp>
      <p:sp>
        <p:nvSpPr>
          <p:cNvPr id="862212" name="AutoShape 4"/>
          <p:cNvSpPr>
            <a:spLocks noChangeArrowheads="1"/>
          </p:cNvSpPr>
          <p:nvPr/>
        </p:nvSpPr>
        <p:spPr bwMode="auto">
          <a:xfrm>
            <a:off x="1600200" y="1295400"/>
            <a:ext cx="4419600" cy="1219200"/>
          </a:xfrm>
          <a:prstGeom prst="wedgeRectCallout">
            <a:avLst>
              <a:gd name="adj1" fmla="val -62106"/>
              <a:gd name="adj2" fmla="val 97264"/>
            </a:avLst>
          </a:prstGeom>
          <a:solidFill>
            <a:schemeClr val="bg1"/>
          </a:solidFill>
          <a:ln w="25400">
            <a:solidFill>
              <a:schemeClr val="tx1"/>
            </a:solidFill>
            <a:miter lim="800000"/>
            <a:headEnd/>
            <a:tailEnd/>
          </a:ln>
          <a:effectLst/>
        </p:spPr>
        <p:txBody>
          <a:bodyPr>
            <a:prstTxWarp prst="textNoShape">
              <a:avLst/>
            </a:prstTxWarp>
          </a:bodyPr>
          <a:lstStyle/>
          <a:p>
            <a:pPr marL="342900" indent="-342900">
              <a:buFontTx/>
              <a:buChar char="•"/>
            </a:pPr>
            <a:r>
              <a:rPr lang="en-US"/>
              <a:t>Introduce-managed Security constraints</a:t>
            </a:r>
          </a:p>
          <a:p>
            <a:pPr marL="342900" indent="-342900">
              <a:buFontTx/>
              <a:buChar char="•"/>
            </a:pPr>
            <a:r>
              <a:rPr lang="en-US"/>
              <a:t>GTS-managed Trusted Authorities</a:t>
            </a:r>
          </a:p>
          <a:p>
            <a:pPr marL="342900" indent="-342900">
              <a:buFontTx/>
              <a:buChar char="•"/>
            </a:pPr>
            <a:r>
              <a:rPr lang="en-US"/>
              <a:t>CSM/Grid Grouper Authorization</a:t>
            </a:r>
          </a:p>
        </p:txBody>
      </p:sp>
      <p:sp>
        <p:nvSpPr>
          <p:cNvPr id="862214" name="AutoShape 6"/>
          <p:cNvSpPr>
            <a:spLocks noChangeArrowheads="1"/>
          </p:cNvSpPr>
          <p:nvPr/>
        </p:nvSpPr>
        <p:spPr bwMode="auto">
          <a:xfrm>
            <a:off x="3810000" y="1600200"/>
            <a:ext cx="4572000" cy="838200"/>
          </a:xfrm>
          <a:prstGeom prst="wedgeRectCallout">
            <a:avLst>
              <a:gd name="adj1" fmla="val -67259"/>
              <a:gd name="adj2" fmla="val 126324"/>
            </a:avLst>
          </a:prstGeom>
          <a:solidFill>
            <a:schemeClr val="bg1"/>
          </a:solidFill>
          <a:ln w="25400">
            <a:solidFill>
              <a:schemeClr val="tx1"/>
            </a:solidFill>
            <a:miter lim="800000"/>
            <a:headEnd/>
            <a:tailEnd/>
          </a:ln>
          <a:effectLst/>
        </p:spPr>
        <p:txBody>
          <a:bodyPr>
            <a:prstTxWarp prst="textNoShape">
              <a:avLst/>
            </a:prstTxWarp>
          </a:bodyPr>
          <a:lstStyle/>
          <a:p>
            <a:pPr marL="342900" indent="-342900">
              <a:buFontTx/>
              <a:buChar char="•"/>
            </a:pPr>
            <a:r>
              <a:rPr lang="en-US"/>
              <a:t>Introduce-generated ServiceMetadata</a:t>
            </a:r>
          </a:p>
          <a:p>
            <a:pPr marL="342900" indent="-342900">
              <a:buFontTx/>
              <a:buChar char="•"/>
            </a:pPr>
            <a:r>
              <a:rPr lang="en-US"/>
              <a:t>Introduce-generated DomainModel</a:t>
            </a:r>
          </a:p>
        </p:txBody>
      </p:sp>
      <p:sp>
        <p:nvSpPr>
          <p:cNvPr id="862216" name="AutoShape 8"/>
          <p:cNvSpPr>
            <a:spLocks noChangeArrowheads="1"/>
          </p:cNvSpPr>
          <p:nvPr/>
        </p:nvSpPr>
        <p:spPr bwMode="auto">
          <a:xfrm>
            <a:off x="2286000" y="2895600"/>
            <a:ext cx="4038600" cy="1371600"/>
          </a:xfrm>
          <a:prstGeom prst="wedgeRectCallout">
            <a:avLst>
              <a:gd name="adj1" fmla="val 58139"/>
              <a:gd name="adj2" fmla="val 68866"/>
            </a:avLst>
          </a:prstGeom>
          <a:solidFill>
            <a:schemeClr val="bg1"/>
          </a:solidFill>
          <a:ln w="25400">
            <a:solidFill>
              <a:schemeClr val="tx1"/>
            </a:solidFill>
            <a:miter lim="800000"/>
            <a:headEnd/>
            <a:tailEnd/>
          </a:ln>
          <a:effectLst/>
        </p:spPr>
        <p:txBody>
          <a:bodyPr>
            <a:prstTxWarp prst="textNoShape">
              <a:avLst/>
            </a:prstTxWarp>
          </a:bodyPr>
          <a:lstStyle/>
          <a:p>
            <a:pPr marL="342900" indent="-342900">
              <a:buFontTx/>
              <a:buChar char="•"/>
            </a:pPr>
            <a:r>
              <a:rPr lang="en-US"/>
              <a:t>Introduce-generated Resource to manage metadata</a:t>
            </a:r>
          </a:p>
          <a:p>
            <a:pPr marL="342900" indent="-342900">
              <a:buFontTx/>
              <a:buChar char="•"/>
            </a:pPr>
            <a:r>
              <a:rPr lang="en-US" i="1">
                <a:solidFill>
                  <a:schemeClr val="bg2"/>
                </a:solidFill>
              </a:rPr>
              <a:t>Introduce-generated Resources to manage enumerations</a:t>
            </a:r>
          </a:p>
        </p:txBody>
      </p:sp>
      <p:sp>
        <p:nvSpPr>
          <p:cNvPr id="862217" name="AutoShape 9"/>
          <p:cNvSpPr>
            <a:spLocks noChangeArrowheads="1"/>
          </p:cNvSpPr>
          <p:nvPr/>
        </p:nvSpPr>
        <p:spPr bwMode="auto">
          <a:xfrm>
            <a:off x="1143000" y="2438400"/>
            <a:ext cx="4038600" cy="990600"/>
          </a:xfrm>
          <a:prstGeom prst="wedgeRectCallout">
            <a:avLst>
              <a:gd name="adj1" fmla="val -50352"/>
              <a:gd name="adj2" fmla="val 183815"/>
            </a:avLst>
          </a:prstGeom>
          <a:solidFill>
            <a:schemeClr val="bg1"/>
          </a:solidFill>
          <a:ln w="25400">
            <a:solidFill>
              <a:schemeClr val="tx1"/>
            </a:solidFill>
            <a:miter lim="800000"/>
            <a:headEnd/>
            <a:tailEnd/>
          </a:ln>
          <a:effectLst/>
        </p:spPr>
        <p:txBody>
          <a:bodyPr>
            <a:prstTxWarp prst="textNoShape">
              <a:avLst/>
            </a:prstTxWarp>
          </a:bodyPr>
          <a:lstStyle/>
          <a:p>
            <a:pPr marL="342900" indent="-342900">
              <a:buFontTx/>
              <a:buChar char="•"/>
            </a:pPr>
            <a:r>
              <a:rPr lang="en-US"/>
              <a:t>Introduce-generated code to manage service group registration and maintenance</a:t>
            </a:r>
            <a:endParaRPr lang="en-US" i="1">
              <a:solidFill>
                <a:schemeClr val="bg2"/>
              </a:solidFill>
            </a:endParaRPr>
          </a:p>
        </p:txBody>
      </p:sp>
      <p:sp>
        <p:nvSpPr>
          <p:cNvPr id="862218" name="AutoShape 10"/>
          <p:cNvSpPr>
            <a:spLocks noChangeArrowheads="1"/>
          </p:cNvSpPr>
          <p:nvPr/>
        </p:nvSpPr>
        <p:spPr bwMode="auto">
          <a:xfrm>
            <a:off x="3886200" y="2057400"/>
            <a:ext cx="4648200" cy="2133600"/>
          </a:xfrm>
          <a:prstGeom prst="wedgeRectCallout">
            <a:avLst>
              <a:gd name="adj1" fmla="val -74625"/>
              <a:gd name="adj2" fmla="val 78199"/>
            </a:avLst>
          </a:prstGeom>
          <a:solidFill>
            <a:schemeClr val="bg1"/>
          </a:solidFill>
          <a:ln w="25400">
            <a:solidFill>
              <a:schemeClr val="tx1"/>
            </a:solidFill>
            <a:miter lim="800000"/>
            <a:headEnd/>
            <a:tailEnd/>
          </a:ln>
          <a:effectLst/>
        </p:spPr>
        <p:txBody>
          <a:bodyPr>
            <a:prstTxWarp prst="textNoShape">
              <a:avLst/>
            </a:prstTxWarp>
          </a:bodyPr>
          <a:lstStyle/>
          <a:p>
            <a:pPr marL="342900" indent="-342900">
              <a:buFontTx/>
              <a:buChar char="•"/>
            </a:pPr>
            <a:r>
              <a:rPr lang="en-US"/>
              <a:t>Introduce managed configuration points:</a:t>
            </a:r>
          </a:p>
          <a:p>
            <a:pPr marL="800100" lvl="1" indent="-342900">
              <a:buFontTx/>
              <a:buChar char="•"/>
            </a:pPr>
            <a:r>
              <a:rPr lang="en-US"/>
              <a:t>Index Service Location</a:t>
            </a:r>
          </a:p>
          <a:p>
            <a:pPr marL="800100" lvl="1" indent="-342900">
              <a:buFontTx/>
              <a:buChar char="•"/>
            </a:pPr>
            <a:r>
              <a:rPr lang="en-US"/>
              <a:t>Data Service Component Implementations (CQL Processor, Validators)</a:t>
            </a:r>
          </a:p>
          <a:p>
            <a:pPr marL="800100" lvl="1" indent="-342900">
              <a:buFontTx/>
              <a:buChar char="•"/>
            </a:pPr>
            <a:r>
              <a:rPr lang="en-US"/>
              <a:t>ApplicationService Information</a:t>
            </a:r>
          </a:p>
          <a:p>
            <a:pPr marL="800100" lvl="1" indent="-342900">
              <a:buFontTx/>
              <a:buChar char="•"/>
            </a:pPr>
            <a:r>
              <a:rPr lang="en-US"/>
              <a:t>Other options </a:t>
            </a:r>
          </a:p>
          <a:p>
            <a:pPr marL="800100" lvl="1" indent="-342900">
              <a:buFontTx/>
              <a:buChar char="•"/>
            </a:pPr>
            <a:endParaRPr lang="en-US" i="1">
              <a:solidFill>
                <a:schemeClr val="bg2"/>
              </a:solidFill>
            </a:endParaRPr>
          </a:p>
        </p:txBody>
      </p:sp>
      <p:sp>
        <p:nvSpPr>
          <p:cNvPr id="862219" name="AutoShape 11"/>
          <p:cNvSpPr>
            <a:spLocks noChangeArrowheads="1"/>
          </p:cNvSpPr>
          <p:nvPr/>
        </p:nvSpPr>
        <p:spPr bwMode="auto">
          <a:xfrm>
            <a:off x="4572000" y="1981200"/>
            <a:ext cx="3962400" cy="2057400"/>
          </a:xfrm>
          <a:prstGeom prst="wedgeRectCallout">
            <a:avLst>
              <a:gd name="adj1" fmla="val -55491"/>
              <a:gd name="adj2" fmla="val 86032"/>
            </a:avLst>
          </a:prstGeom>
          <a:solidFill>
            <a:schemeClr val="bg1"/>
          </a:solidFill>
          <a:ln w="25400">
            <a:solidFill>
              <a:schemeClr val="tx1"/>
            </a:solidFill>
            <a:miter lim="800000"/>
            <a:headEnd/>
            <a:tailEnd/>
          </a:ln>
          <a:effectLst/>
        </p:spPr>
        <p:txBody>
          <a:bodyPr>
            <a:prstTxWarp prst="textNoShape">
              <a:avLst/>
            </a:prstTxWarp>
          </a:bodyPr>
          <a:lstStyle/>
          <a:p>
            <a:pPr marL="342900" indent="-342900">
              <a:buFontTx/>
              <a:buChar char="•"/>
            </a:pPr>
            <a:r>
              <a:rPr lang="en-US"/>
              <a:t>Introduce-provided common operation implementations (Resource Property, Security Metadata)</a:t>
            </a:r>
          </a:p>
          <a:p>
            <a:pPr marL="342900" indent="-342900">
              <a:buFontTx/>
              <a:buChar char="•"/>
            </a:pPr>
            <a:r>
              <a:rPr lang="en-US"/>
              <a:t>caGrid-provided CQL implementation to query ApplicationService</a:t>
            </a:r>
            <a:endParaRPr lang="en-US" i="1">
              <a:solidFill>
                <a:schemeClr val="bg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2212"/>
                                        </p:tgtEl>
                                        <p:attrNameLst>
                                          <p:attrName>style.visibility</p:attrName>
                                        </p:attrNameLst>
                                      </p:cBhvr>
                                      <p:to>
                                        <p:strVal val="visible"/>
                                      </p:to>
                                    </p:set>
                                    <p:animEffect transition="in" filter="fade">
                                      <p:cBhvr>
                                        <p:cTn id="7" dur="1000"/>
                                        <p:tgtEl>
                                          <p:spTgt spid="8622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2000"/>
                                        <p:tgtEl>
                                          <p:spTgt spid="862212"/>
                                        </p:tgtEl>
                                      </p:cBhvr>
                                    </p:animEffect>
                                    <p:set>
                                      <p:cBhvr>
                                        <p:cTn id="12" dur="1" fill="hold">
                                          <p:stCondLst>
                                            <p:cond delay="1999"/>
                                          </p:stCondLst>
                                        </p:cTn>
                                        <p:tgtEl>
                                          <p:spTgt spid="86221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862214"/>
                                        </p:tgtEl>
                                        <p:attrNameLst>
                                          <p:attrName>style.visibility</p:attrName>
                                        </p:attrNameLst>
                                      </p:cBhvr>
                                      <p:to>
                                        <p:strVal val="visible"/>
                                      </p:to>
                                    </p:set>
                                    <p:animEffect transition="in" filter="fade">
                                      <p:cBhvr>
                                        <p:cTn id="15" dur="1000"/>
                                        <p:tgtEl>
                                          <p:spTgt spid="8622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2000"/>
                                        <p:tgtEl>
                                          <p:spTgt spid="862214"/>
                                        </p:tgtEl>
                                      </p:cBhvr>
                                    </p:animEffect>
                                    <p:set>
                                      <p:cBhvr>
                                        <p:cTn id="20" dur="1" fill="hold">
                                          <p:stCondLst>
                                            <p:cond delay="1999"/>
                                          </p:stCondLst>
                                        </p:cTn>
                                        <p:tgtEl>
                                          <p:spTgt spid="862214"/>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62215"/>
                                        </p:tgtEl>
                                        <p:attrNameLst>
                                          <p:attrName>style.visibility</p:attrName>
                                        </p:attrNameLst>
                                      </p:cBhvr>
                                      <p:to>
                                        <p:strVal val="visible"/>
                                      </p:to>
                                    </p:set>
                                    <p:animEffect transition="in" filter="fade">
                                      <p:cBhvr>
                                        <p:cTn id="23" dur="1000"/>
                                        <p:tgtEl>
                                          <p:spTgt spid="8622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2000"/>
                                        <p:tgtEl>
                                          <p:spTgt spid="862215"/>
                                        </p:tgtEl>
                                      </p:cBhvr>
                                    </p:animEffect>
                                    <p:set>
                                      <p:cBhvr>
                                        <p:cTn id="28" dur="1" fill="hold">
                                          <p:stCondLst>
                                            <p:cond delay="1999"/>
                                          </p:stCondLst>
                                        </p:cTn>
                                        <p:tgtEl>
                                          <p:spTgt spid="862215"/>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862216"/>
                                        </p:tgtEl>
                                        <p:attrNameLst>
                                          <p:attrName>style.visibility</p:attrName>
                                        </p:attrNameLst>
                                      </p:cBhvr>
                                      <p:to>
                                        <p:strVal val="visible"/>
                                      </p:to>
                                    </p:set>
                                    <p:animEffect transition="in" filter="fade">
                                      <p:cBhvr>
                                        <p:cTn id="31" dur="1000"/>
                                        <p:tgtEl>
                                          <p:spTgt spid="8622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2000"/>
                                        <p:tgtEl>
                                          <p:spTgt spid="862216"/>
                                        </p:tgtEl>
                                      </p:cBhvr>
                                    </p:animEffect>
                                    <p:set>
                                      <p:cBhvr>
                                        <p:cTn id="36" dur="1" fill="hold">
                                          <p:stCondLst>
                                            <p:cond delay="1999"/>
                                          </p:stCondLst>
                                        </p:cTn>
                                        <p:tgtEl>
                                          <p:spTgt spid="86221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862217"/>
                                        </p:tgtEl>
                                        <p:attrNameLst>
                                          <p:attrName>style.visibility</p:attrName>
                                        </p:attrNameLst>
                                      </p:cBhvr>
                                      <p:to>
                                        <p:strVal val="visible"/>
                                      </p:to>
                                    </p:set>
                                    <p:animEffect transition="in" filter="fade">
                                      <p:cBhvr>
                                        <p:cTn id="39" dur="1000"/>
                                        <p:tgtEl>
                                          <p:spTgt spid="8622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2000"/>
                                        <p:tgtEl>
                                          <p:spTgt spid="862217"/>
                                        </p:tgtEl>
                                      </p:cBhvr>
                                    </p:animEffect>
                                    <p:set>
                                      <p:cBhvr>
                                        <p:cTn id="44" dur="1" fill="hold">
                                          <p:stCondLst>
                                            <p:cond delay="1999"/>
                                          </p:stCondLst>
                                        </p:cTn>
                                        <p:tgtEl>
                                          <p:spTgt spid="862217"/>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862218"/>
                                        </p:tgtEl>
                                        <p:attrNameLst>
                                          <p:attrName>style.visibility</p:attrName>
                                        </p:attrNameLst>
                                      </p:cBhvr>
                                      <p:to>
                                        <p:strVal val="visible"/>
                                      </p:to>
                                    </p:set>
                                    <p:animEffect transition="in" filter="fade">
                                      <p:cBhvr>
                                        <p:cTn id="47" dur="1000"/>
                                        <p:tgtEl>
                                          <p:spTgt spid="8622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2000"/>
                                        <p:tgtEl>
                                          <p:spTgt spid="862218"/>
                                        </p:tgtEl>
                                      </p:cBhvr>
                                    </p:animEffect>
                                    <p:set>
                                      <p:cBhvr>
                                        <p:cTn id="52" dur="1" fill="hold">
                                          <p:stCondLst>
                                            <p:cond delay="1999"/>
                                          </p:stCondLst>
                                        </p:cTn>
                                        <p:tgtEl>
                                          <p:spTgt spid="862218"/>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862219"/>
                                        </p:tgtEl>
                                        <p:attrNameLst>
                                          <p:attrName>style.visibility</p:attrName>
                                        </p:attrNameLst>
                                      </p:cBhvr>
                                      <p:to>
                                        <p:strVal val="visible"/>
                                      </p:to>
                                    </p:set>
                                    <p:animEffect transition="in" filter="fade">
                                      <p:cBhvr>
                                        <p:cTn id="55" dur="1000"/>
                                        <p:tgtEl>
                                          <p:spTgt spid="862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2215" grpId="0" animBg="1"/>
      <p:bldP spid="862215" grpId="1" animBg="1"/>
      <p:bldP spid="862212" grpId="0" animBg="1"/>
      <p:bldP spid="862212" grpId="1" animBg="1"/>
      <p:bldP spid="862214" grpId="0" animBg="1"/>
      <p:bldP spid="862214" grpId="1" animBg="1"/>
      <p:bldP spid="862216" grpId="0" animBg="1"/>
      <p:bldP spid="862216" grpId="1" animBg="1"/>
      <p:bldP spid="862217" grpId="0" animBg="1"/>
      <p:bldP spid="862217" grpId="1" animBg="1"/>
      <p:bldP spid="862218" grpId="0" animBg="1"/>
      <p:bldP spid="862218" grpId="1" animBg="1"/>
      <p:bldP spid="862219" grpId="0" animBg="1"/>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Metadata Services</a:t>
            </a:r>
          </a:p>
        </p:txBody>
      </p:sp>
      <p:sp>
        <p:nvSpPr>
          <p:cNvPr id="29699" name="Rectangle 3"/>
          <p:cNvSpPr>
            <a:spLocks noGrp="1" noChangeArrowheads="1"/>
          </p:cNvSpPr>
          <p:nvPr>
            <p:ph idx="1"/>
          </p:nvPr>
        </p:nvSpPr>
        <p:spPr/>
        <p:txBody>
          <a:bodyPr/>
          <a:lstStyle/>
          <a:p>
            <a:pPr eaLnBrk="1" hangingPunct="1">
              <a:lnSpc>
                <a:spcPct val="90000"/>
              </a:lnSpc>
            </a:pPr>
            <a:r>
              <a:rPr lang="en-US" sz="1600"/>
              <a:t>Cancer Data Standards Repository (caDSR)</a:t>
            </a:r>
          </a:p>
          <a:p>
            <a:pPr lvl="1" eaLnBrk="1" hangingPunct="1">
              <a:lnSpc>
                <a:spcPct val="90000"/>
              </a:lnSpc>
            </a:pPr>
            <a:r>
              <a:rPr lang="en-US" sz="1500"/>
              <a:t>caBIG projects register their data models as Common Data Elements (CDEs) which are semantically harmonized and then centrally stored and managed the caDSR</a:t>
            </a:r>
          </a:p>
          <a:p>
            <a:pPr lvl="1" eaLnBrk="1" hangingPunct="1">
              <a:lnSpc>
                <a:spcPct val="90000"/>
              </a:lnSpc>
            </a:pPr>
            <a:r>
              <a:rPr lang="en-US" sz="1500"/>
              <a:t>The caDSR grid service provides:</a:t>
            </a:r>
          </a:p>
          <a:p>
            <a:pPr lvl="2" eaLnBrk="1" hangingPunct="1">
              <a:lnSpc>
                <a:spcPct val="90000"/>
              </a:lnSpc>
            </a:pPr>
            <a:r>
              <a:rPr lang="en-US" sz="1500"/>
              <a:t>Model discovery and traversal</a:t>
            </a:r>
          </a:p>
          <a:p>
            <a:pPr lvl="2" eaLnBrk="1" hangingPunct="1">
              <a:lnSpc>
                <a:spcPct val="90000"/>
              </a:lnSpc>
            </a:pPr>
            <a:r>
              <a:rPr lang="en-US" sz="1500"/>
              <a:t>caGrid standard metadata generation capabilities</a:t>
            </a:r>
          </a:p>
          <a:p>
            <a:pPr eaLnBrk="1" hangingPunct="1">
              <a:lnSpc>
                <a:spcPct val="90000"/>
              </a:lnSpc>
            </a:pPr>
            <a:r>
              <a:rPr lang="en-US" sz="1600"/>
              <a:t>Enterprise Vocabulary Services (EVS)</a:t>
            </a:r>
          </a:p>
          <a:p>
            <a:pPr lvl="1" eaLnBrk="1" hangingPunct="1">
              <a:lnSpc>
                <a:spcPct val="90000"/>
              </a:lnSpc>
            </a:pPr>
            <a:r>
              <a:rPr lang="en-US" sz="1500"/>
              <a:t>EVS is set of services and resources that address the need for controlled vocabulary</a:t>
            </a:r>
          </a:p>
          <a:p>
            <a:pPr lvl="1" eaLnBrk="1" hangingPunct="1">
              <a:lnSpc>
                <a:spcPct val="90000"/>
              </a:lnSpc>
            </a:pPr>
            <a:r>
              <a:rPr lang="en-US" sz="1500"/>
              <a:t>The EVS grid service provides:</a:t>
            </a:r>
          </a:p>
          <a:p>
            <a:pPr lvl="2" eaLnBrk="1" hangingPunct="1">
              <a:lnSpc>
                <a:spcPct val="90000"/>
              </a:lnSpc>
            </a:pPr>
            <a:r>
              <a:rPr lang="en-US" sz="1500"/>
              <a:t>Query access to the data semantics and controlled vocabulary managed by the EVS</a:t>
            </a:r>
          </a:p>
          <a:p>
            <a:pPr eaLnBrk="1" hangingPunct="1">
              <a:lnSpc>
                <a:spcPct val="90000"/>
              </a:lnSpc>
            </a:pPr>
            <a:r>
              <a:rPr lang="en-US" sz="1600"/>
              <a:t>Global Model Exchange (GME)</a:t>
            </a:r>
          </a:p>
          <a:p>
            <a:pPr lvl="1" eaLnBrk="1" hangingPunct="1">
              <a:lnSpc>
                <a:spcPct val="90000"/>
              </a:lnSpc>
            </a:pPr>
            <a:r>
              <a:rPr lang="en-US" sz="1500"/>
              <a:t>GME is a DNS-like data definition registry and exchange service that is responsible for storing and linking together data models in the form of XML schema. </a:t>
            </a:r>
          </a:p>
          <a:p>
            <a:pPr lvl="1" eaLnBrk="1" hangingPunct="1">
              <a:lnSpc>
                <a:spcPct val="90000"/>
              </a:lnSpc>
            </a:pPr>
            <a:r>
              <a:rPr lang="en-US" sz="1500"/>
              <a:t>The GME grid service provides:</a:t>
            </a:r>
          </a:p>
          <a:p>
            <a:pPr lvl="2" eaLnBrk="1" hangingPunct="1">
              <a:lnSpc>
                <a:spcPct val="90000"/>
              </a:lnSpc>
            </a:pPr>
            <a:r>
              <a:rPr lang="en-US" sz="1500"/>
              <a:t>Access to the authoritative structural representation of data types on the grid</a:t>
            </a:r>
          </a:p>
          <a:p>
            <a:pPr eaLnBrk="1" hangingPunct="1">
              <a:lnSpc>
                <a:spcPct val="90000"/>
              </a:lnSpc>
            </a:pPr>
            <a:r>
              <a:rPr lang="en-US" sz="1600"/>
              <a:t>Globus Information Services: Index Service</a:t>
            </a:r>
          </a:p>
          <a:p>
            <a:pPr lvl="1" eaLnBrk="1" hangingPunct="1">
              <a:lnSpc>
                <a:spcPct val="90000"/>
              </a:lnSpc>
            </a:pPr>
            <a:r>
              <a:rPr lang="en-US" sz="1500"/>
              <a:t>The Globus Information Services infrastructure provides a generic framework for aggregation of service metadata, a registry of running Grid services, and a dynamic data-generating and indexing node, suitable for use in a hierarchy or federation of services</a:t>
            </a:r>
          </a:p>
          <a:p>
            <a:pPr lvl="1" eaLnBrk="1" hangingPunct="1">
              <a:lnSpc>
                <a:spcPct val="90000"/>
              </a:lnSpc>
            </a:pPr>
            <a:r>
              <a:rPr lang="en-US" sz="1500"/>
              <a:t>The Index grid service provides:</a:t>
            </a:r>
          </a:p>
          <a:p>
            <a:pPr lvl="2" eaLnBrk="1" hangingPunct="1">
              <a:lnSpc>
                <a:spcPct val="90000"/>
              </a:lnSpc>
            </a:pPr>
            <a:r>
              <a:rPr lang="en-US" sz="1500"/>
              <a:t>Yellow and white pages for the grid</a:t>
            </a:r>
          </a:p>
          <a:p>
            <a:pPr lvl="1" eaLnBrk="1" hangingPunct="1">
              <a:lnSpc>
                <a:spcPct val="90000"/>
              </a:lnSpc>
            </a:pPr>
            <a:endParaRPr lang="en-US" sz="15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t>caGrid Data Description Infrastructure</a:t>
            </a:r>
          </a:p>
        </p:txBody>
      </p:sp>
      <p:sp>
        <p:nvSpPr>
          <p:cNvPr id="1028" name="Rectangle 3"/>
          <p:cNvSpPr>
            <a:spLocks noGrp="1" noChangeArrowheads="1"/>
          </p:cNvSpPr>
          <p:nvPr>
            <p:ph type="body" sz="half" idx="1"/>
          </p:nvPr>
        </p:nvSpPr>
        <p:spPr>
          <a:xfrm>
            <a:off x="419100" y="1600200"/>
            <a:ext cx="3238500" cy="4114800"/>
          </a:xfrm>
        </p:spPr>
        <p:txBody>
          <a:bodyPr/>
          <a:lstStyle/>
          <a:p>
            <a:pPr marL="304800" indent="-304800" eaLnBrk="1" hangingPunct="1">
              <a:lnSpc>
                <a:spcPct val="75000"/>
              </a:lnSpc>
            </a:pPr>
            <a:r>
              <a:rPr lang="en-US" sz="1600"/>
              <a:t>Client and service APIs are object oriented</a:t>
            </a:r>
            <a:r>
              <a:rPr lang="en-US" sz="1600" b="0"/>
              <a:t>, and operate over well-defined and </a:t>
            </a:r>
            <a:r>
              <a:rPr lang="en-US" sz="1600"/>
              <a:t>curated data types</a:t>
            </a:r>
          </a:p>
          <a:p>
            <a:pPr marL="304800" indent="-304800" eaLnBrk="1" hangingPunct="1">
              <a:lnSpc>
                <a:spcPct val="75000"/>
              </a:lnSpc>
            </a:pPr>
            <a:endParaRPr lang="en-US" sz="1600"/>
          </a:p>
          <a:p>
            <a:pPr marL="304800" indent="-304800" eaLnBrk="1" hangingPunct="1">
              <a:lnSpc>
                <a:spcPct val="75000"/>
              </a:lnSpc>
            </a:pPr>
            <a:r>
              <a:rPr lang="en-US" sz="1600"/>
              <a:t>Objects are defined in UML</a:t>
            </a:r>
            <a:r>
              <a:rPr lang="en-US" sz="1600" b="0"/>
              <a:t> and converted into ISO/IEC 11179 Administered Components, which are in turn registered in the Cancer Data Standards Repository (caDSR)</a:t>
            </a:r>
          </a:p>
          <a:p>
            <a:pPr marL="304800" indent="-304800" eaLnBrk="1" hangingPunct="1">
              <a:lnSpc>
                <a:spcPct val="75000"/>
              </a:lnSpc>
            </a:pPr>
            <a:endParaRPr lang="en-US" sz="1600" b="0"/>
          </a:p>
          <a:p>
            <a:pPr marL="304800" indent="-304800" eaLnBrk="1" hangingPunct="1">
              <a:lnSpc>
                <a:spcPct val="75000"/>
              </a:lnSpc>
            </a:pPr>
            <a:r>
              <a:rPr lang="en-US" sz="1600"/>
              <a:t>Object definitions draw from controlled terminology and vocabulary</a:t>
            </a:r>
            <a:r>
              <a:rPr lang="en-US" sz="1600" b="0"/>
              <a:t> registered in the Enterprise Vocabulary Services (EVS), and their relationships are thus semantically described</a:t>
            </a:r>
          </a:p>
          <a:p>
            <a:pPr marL="304800" indent="-304800" eaLnBrk="1" hangingPunct="1">
              <a:lnSpc>
                <a:spcPct val="75000"/>
              </a:lnSpc>
            </a:pPr>
            <a:endParaRPr lang="en-US" sz="1600"/>
          </a:p>
          <a:p>
            <a:pPr marL="304800" indent="-304800" eaLnBrk="1" hangingPunct="1">
              <a:lnSpc>
                <a:spcPct val="75000"/>
              </a:lnSpc>
            </a:pPr>
            <a:r>
              <a:rPr lang="en-US" sz="1600"/>
              <a:t>XML serialization of objects</a:t>
            </a:r>
            <a:r>
              <a:rPr lang="en-US" sz="1600" b="0"/>
              <a:t> adhere to XML schemas registered in the Global Model Exchange (GME)</a:t>
            </a:r>
          </a:p>
        </p:txBody>
      </p:sp>
      <p:graphicFrame>
        <p:nvGraphicFramePr>
          <p:cNvPr id="1026" name="Object 2"/>
          <p:cNvGraphicFramePr>
            <a:graphicFrameLocks noChangeAspect="1"/>
          </p:cNvGraphicFramePr>
          <p:nvPr>
            <p:ph sz="half" idx="2"/>
          </p:nvPr>
        </p:nvGraphicFramePr>
        <p:xfrm>
          <a:off x="3581400" y="1657350"/>
          <a:ext cx="5484813" cy="4060825"/>
        </p:xfrm>
        <a:graphic>
          <a:graphicData uri="http://schemas.openxmlformats.org/presentationml/2006/ole">
            <p:oleObj spid="_x0000_s1026" name="Visio" r:id="rId4" imgW="5943600" imgH="4394200" progId="">
              <p:embed/>
            </p:oleObj>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caGrid Standard Service Metadata</a:t>
            </a:r>
          </a:p>
        </p:txBody>
      </p:sp>
      <p:sp>
        <p:nvSpPr>
          <p:cNvPr id="30723" name="Rectangle 3"/>
          <p:cNvSpPr>
            <a:spLocks noGrp="1" noChangeArrowheads="1"/>
          </p:cNvSpPr>
          <p:nvPr>
            <p:ph idx="1"/>
          </p:nvPr>
        </p:nvSpPr>
        <p:spPr/>
        <p:txBody>
          <a:bodyPr/>
          <a:lstStyle/>
          <a:p>
            <a:pPr>
              <a:lnSpc>
                <a:spcPct val="90000"/>
              </a:lnSpc>
            </a:pPr>
            <a:r>
              <a:rPr lang="en-US" sz="2400"/>
              <a:t>All caGrid Services are expected to publish a set of standard metadata which draws heavily from the metadata registered in caDSR and EVS</a:t>
            </a:r>
          </a:p>
          <a:p>
            <a:pPr lvl="1">
              <a:lnSpc>
                <a:spcPct val="90000"/>
              </a:lnSpc>
            </a:pPr>
            <a:r>
              <a:rPr lang="en-US" sz="2200"/>
              <a:t>Common Metadata describes generic information about service providing Cancer Center, points of contact, etc</a:t>
            </a:r>
          </a:p>
          <a:p>
            <a:pPr lvl="1">
              <a:lnSpc>
                <a:spcPct val="90000"/>
              </a:lnSpc>
            </a:pPr>
            <a:r>
              <a:rPr lang="en-US" sz="2200"/>
              <a:t>The Service’s operations are defined and their inputs and outputs link to Classes in caDSR and semantics from EVS</a:t>
            </a:r>
          </a:p>
          <a:p>
            <a:pPr lvl="1">
              <a:lnSpc>
                <a:spcPct val="90000"/>
              </a:lnSpc>
            </a:pPr>
            <a:r>
              <a:rPr lang="en-US" sz="2200"/>
              <a:t>Data Services additionally describe the domain Model they are exposing</a:t>
            </a:r>
          </a:p>
          <a:p>
            <a:pPr lvl="2">
              <a:lnSpc>
                <a:spcPct val="90000"/>
              </a:lnSpc>
            </a:pPr>
            <a:r>
              <a:rPr lang="en-US" sz="2000"/>
              <a:t>Associations between classes</a:t>
            </a:r>
          </a:p>
          <a:p>
            <a:pPr lvl="2">
              <a:lnSpc>
                <a:spcPct val="90000"/>
              </a:lnSpc>
            </a:pPr>
            <a:r>
              <a:rPr lang="en-US" sz="2000"/>
              <a:t>Semantics of the model itself</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r>
              <a:rPr lang="en-US"/>
              <a:t>caGrid Advertisement and Discovery</a:t>
            </a:r>
          </a:p>
        </p:txBody>
      </p:sp>
      <p:graphicFrame>
        <p:nvGraphicFramePr>
          <p:cNvPr id="2050" name="Object 2"/>
          <p:cNvGraphicFramePr>
            <a:graphicFrameLocks noChangeAspect="1"/>
          </p:cNvGraphicFramePr>
          <p:nvPr>
            <p:ph idx="1"/>
          </p:nvPr>
        </p:nvGraphicFramePr>
        <p:xfrm>
          <a:off x="4554538" y="2133600"/>
          <a:ext cx="4394200" cy="3217863"/>
        </p:xfrm>
        <a:graphic>
          <a:graphicData uri="http://schemas.openxmlformats.org/presentationml/2006/ole">
            <p:oleObj spid="_x0000_s2050" name="Visio" r:id="rId4" imgW="6400800" imgH="3975100" progId="">
              <p:embed/>
            </p:oleObj>
          </a:graphicData>
        </a:graphic>
      </p:graphicFrame>
      <p:sp>
        <p:nvSpPr>
          <p:cNvPr id="2052" name="Rectangle 4"/>
          <p:cNvSpPr>
            <a:spLocks noChangeArrowheads="1"/>
          </p:cNvSpPr>
          <p:nvPr/>
        </p:nvSpPr>
        <p:spPr bwMode="auto">
          <a:xfrm>
            <a:off x="304800" y="1371600"/>
            <a:ext cx="4286250" cy="1905000"/>
          </a:xfrm>
          <a:prstGeom prst="rect">
            <a:avLst/>
          </a:prstGeom>
          <a:noFill/>
          <a:ln w="9525">
            <a:noFill/>
            <a:miter lim="800000"/>
            <a:headEnd/>
            <a:tailEnd/>
          </a:ln>
        </p:spPr>
        <p:txBody>
          <a:bodyPr lIns="0" tIns="0" rIns="0" bIns="0">
            <a:prstTxWarp prst="textNoShape">
              <a:avLst/>
            </a:prstTxWarp>
          </a:bodyPr>
          <a:lstStyle/>
          <a:p>
            <a:pPr marL="342900" indent="-342900">
              <a:spcBef>
                <a:spcPct val="20000"/>
              </a:spcBef>
              <a:buFontTx/>
              <a:buChar char="•"/>
            </a:pPr>
            <a:r>
              <a:rPr lang="en-US">
                <a:solidFill>
                  <a:srgbClr val="5F5F5F"/>
                </a:solidFill>
              </a:rPr>
              <a:t>All services register their service address and metadata information to an Index Service</a:t>
            </a:r>
          </a:p>
          <a:p>
            <a:pPr marL="342900" indent="-342900">
              <a:spcBef>
                <a:spcPct val="20000"/>
              </a:spcBef>
              <a:buFontTx/>
              <a:buChar char="•"/>
            </a:pPr>
            <a:r>
              <a:rPr lang="en-US">
                <a:solidFill>
                  <a:srgbClr val="5F5F5F"/>
                </a:solidFill>
              </a:rPr>
              <a:t>The Index Service subscribes to the standardized metadata and aggregates its contents</a:t>
            </a:r>
          </a:p>
        </p:txBody>
      </p:sp>
      <p:sp>
        <p:nvSpPr>
          <p:cNvPr id="2053" name="Rectangle 5"/>
          <p:cNvSpPr>
            <a:spLocks noChangeArrowheads="1"/>
          </p:cNvSpPr>
          <p:nvPr/>
        </p:nvSpPr>
        <p:spPr bwMode="auto">
          <a:xfrm>
            <a:off x="304800" y="3352800"/>
            <a:ext cx="4038600" cy="2514600"/>
          </a:xfrm>
          <a:prstGeom prst="rect">
            <a:avLst/>
          </a:prstGeom>
          <a:noFill/>
          <a:ln w="9525">
            <a:noFill/>
            <a:miter lim="800000"/>
            <a:headEnd/>
            <a:tailEnd/>
          </a:ln>
        </p:spPr>
        <p:txBody>
          <a:bodyPr lIns="0" tIns="0" rIns="0" bIns="0">
            <a:prstTxWarp prst="textNoShape">
              <a:avLst/>
            </a:prstTxWarp>
          </a:bodyPr>
          <a:lstStyle/>
          <a:p>
            <a:pPr marL="342900" indent="-342900">
              <a:spcBef>
                <a:spcPct val="20000"/>
              </a:spcBef>
              <a:buFontTx/>
              <a:buChar char="•"/>
            </a:pPr>
            <a:r>
              <a:rPr lang="en-US">
                <a:solidFill>
                  <a:srgbClr val="5F5F5F"/>
                </a:solidFill>
              </a:rPr>
              <a:t>Clients can discover services using a discovery API which facilitates query and inspection of metadata</a:t>
            </a:r>
          </a:p>
          <a:p>
            <a:pPr marL="342900" indent="-342900">
              <a:spcBef>
                <a:spcPct val="20000"/>
              </a:spcBef>
              <a:buFontTx/>
              <a:buChar char="•"/>
            </a:pPr>
            <a:r>
              <a:rPr lang="en-US">
                <a:solidFill>
                  <a:srgbClr val="5F5F5F"/>
                </a:solidFill>
              </a:rPr>
              <a:t>Leveraging semantic information in EVS (from which service metadata is drawn), services can be discovered by the semantics of their data types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Rectangle 4"/>
          <p:cNvSpPr>
            <a:spLocks noGrp="1" noChangeArrowheads="1"/>
          </p:cNvSpPr>
          <p:nvPr>
            <p:ph type="title"/>
          </p:nvPr>
        </p:nvSpPr>
        <p:spPr/>
        <p:txBody>
          <a:bodyPr/>
          <a:lstStyle/>
          <a:p>
            <a:pPr eaLnBrk="1" hangingPunct="1"/>
            <a:r>
              <a:rPr lang="en-US"/>
              <a:t>Data Service Overview</a:t>
            </a:r>
          </a:p>
        </p:txBody>
      </p:sp>
      <p:sp>
        <p:nvSpPr>
          <p:cNvPr id="31747" name="Rectangle 5"/>
          <p:cNvSpPr>
            <a:spLocks noGrp="1" noChangeArrowheads="1"/>
          </p:cNvSpPr>
          <p:nvPr>
            <p:ph idx="1"/>
          </p:nvPr>
        </p:nvSpPr>
        <p:spPr/>
        <p:txBody>
          <a:bodyPr/>
          <a:lstStyle/>
          <a:p>
            <a:pPr eaLnBrk="1" hangingPunct="1"/>
            <a:r>
              <a:rPr lang="en-US" sz="2000"/>
              <a:t>caGrid Data Services provide capability to expose data resources to the Grid</a:t>
            </a:r>
          </a:p>
          <a:p>
            <a:pPr eaLnBrk="1" hangingPunct="1"/>
            <a:r>
              <a:rPr lang="en-US" sz="2000"/>
              <a:t>Specialization of caGrid grid services to expose data through a common query interface</a:t>
            </a:r>
          </a:p>
          <a:p>
            <a:pPr lvl="1" eaLnBrk="1" hangingPunct="1"/>
            <a:r>
              <a:rPr lang="en-US" sz="2000"/>
              <a:t>Meet all base service requirements of caGrid services</a:t>
            </a:r>
          </a:p>
          <a:p>
            <a:pPr eaLnBrk="1" hangingPunct="1"/>
            <a:r>
              <a:rPr lang="en-US" sz="2000"/>
              <a:t>Present an object view of data sources</a:t>
            </a:r>
          </a:p>
          <a:p>
            <a:pPr lvl="1" eaLnBrk="1" hangingPunct="1"/>
            <a:r>
              <a:rPr lang="en-US" sz="2000"/>
              <a:t>Exposed objects are registered in caDSR and their XML representation in GME</a:t>
            </a:r>
          </a:p>
          <a:p>
            <a:pPr lvl="1" eaLnBrk="1" hangingPunct="1"/>
            <a:r>
              <a:rPr lang="en-US" sz="2000"/>
              <a:t>Data Service Metadata describes information model</a:t>
            </a:r>
          </a:p>
          <a:p>
            <a:pPr lvl="1" eaLnBrk="1" hangingPunct="1"/>
            <a:r>
              <a:rPr lang="en-US" sz="2000"/>
              <a:t>Queries made with CQL Query objects</a:t>
            </a:r>
          </a:p>
          <a:p>
            <a:pPr lvl="2" eaLnBrk="1" hangingPunct="1"/>
            <a:r>
              <a:rPr lang="en-US" sz="1800"/>
              <a:t>Results returned as objects nested in a CQL Query Result Set</a:t>
            </a:r>
          </a:p>
          <a:p>
            <a:pPr eaLnBrk="1" hangingPunct="1"/>
            <a:r>
              <a:rPr lang="en-US" sz="2000"/>
              <a:t>Graphical Development tool, implemented as an extension to the Introduce Toolkit, is used to create the new grid service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Rectangle 4"/>
          <p:cNvSpPr>
            <a:spLocks noGrp="1" noChangeArrowheads="1"/>
          </p:cNvSpPr>
          <p:nvPr>
            <p:ph type="title"/>
          </p:nvPr>
        </p:nvSpPr>
        <p:spPr/>
        <p:txBody>
          <a:bodyPr/>
          <a:lstStyle/>
          <a:p>
            <a:pPr eaLnBrk="1" hangingPunct="1"/>
            <a:r>
              <a:rPr lang="en-US"/>
              <a:t>Data Service Query Language</a:t>
            </a:r>
          </a:p>
        </p:txBody>
      </p:sp>
      <p:sp>
        <p:nvSpPr>
          <p:cNvPr id="32771" name="Rectangle 5"/>
          <p:cNvSpPr>
            <a:spLocks noGrp="1" noChangeArrowheads="1"/>
          </p:cNvSpPr>
          <p:nvPr>
            <p:ph idx="1"/>
          </p:nvPr>
        </p:nvSpPr>
        <p:spPr/>
        <p:txBody>
          <a:bodyPr/>
          <a:lstStyle/>
          <a:p>
            <a:pPr eaLnBrk="1" hangingPunct="1"/>
            <a:r>
              <a:rPr lang="en-US" sz="2400"/>
              <a:t>Simple, “minimum entry” for data providers</a:t>
            </a:r>
          </a:p>
          <a:p>
            <a:pPr eaLnBrk="1" hangingPunct="1"/>
            <a:r>
              <a:rPr lang="en-US" sz="2400"/>
              <a:t>Specifies a target object (result) type and selects the instances which satisfy the specified properties and nested object properties</a:t>
            </a:r>
          </a:p>
          <a:p>
            <a:pPr lvl="1" eaLnBrk="1" hangingPunct="1"/>
            <a:r>
              <a:rPr lang="en-US" sz="2400"/>
              <a:t>Allows path navigation</a:t>
            </a:r>
          </a:p>
          <a:p>
            <a:pPr lvl="1" eaLnBrk="1" hangingPunct="1"/>
            <a:r>
              <a:rPr lang="en-US" sz="2400"/>
              <a:t>Provides logical grouping</a:t>
            </a:r>
          </a:p>
          <a:p>
            <a:pPr lvl="1" eaLnBrk="1" hangingPunct="1"/>
            <a:r>
              <a:rPr lang="en-US" sz="2400"/>
              <a:t>Provides name/predicate/value filtering on properties of objects</a:t>
            </a:r>
          </a:p>
          <a:p>
            <a:pPr eaLnBrk="1" hangingPunct="1"/>
            <a:r>
              <a:rPr lang="en-US" sz="2400"/>
              <a:t>Recursively defined</a:t>
            </a:r>
          </a:p>
          <a:p>
            <a:pPr eaLnBrk="1" hangingPunct="1"/>
            <a:r>
              <a:rPr lang="en-US" sz="2400"/>
              <a:t>Ability to return full Objects, Set of attributes, count of results, or distinct attribute values</a:t>
            </a:r>
          </a:p>
          <a:p>
            <a:pPr eaLnBrk="1" hangingPunct="1"/>
            <a:endParaRPr lang="en-US" sz="2400"/>
          </a:p>
          <a:p>
            <a:pPr eaLnBrk="1" hangingPunct="1"/>
            <a:endParaRPr lang="en-US" sz="24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t>Federated Query Processor</a:t>
            </a:r>
          </a:p>
        </p:txBody>
      </p:sp>
      <p:sp>
        <p:nvSpPr>
          <p:cNvPr id="37891" name="Rectangle 3"/>
          <p:cNvSpPr>
            <a:spLocks noGrp="1" noChangeArrowheads="1"/>
          </p:cNvSpPr>
          <p:nvPr>
            <p:ph idx="1"/>
          </p:nvPr>
        </p:nvSpPr>
        <p:spPr/>
        <p:txBody>
          <a:bodyPr/>
          <a:lstStyle/>
          <a:p>
            <a:pPr eaLnBrk="1" hangingPunct="1"/>
            <a:r>
              <a:rPr lang="en-US" sz="2000"/>
              <a:t>Provides a mechanism to perform basic distributed aggregations and joins of queries over multiple data services</a:t>
            </a:r>
          </a:p>
          <a:p>
            <a:pPr eaLnBrk="1" hangingPunct="1"/>
            <a:r>
              <a:rPr lang="en-US" sz="2000"/>
              <a:t>As caGrid data services all use a uniform query language, CQL, the Federated Query Infrastructure can be used to express queries over any combination of caGrid data services</a:t>
            </a:r>
          </a:p>
          <a:p>
            <a:pPr eaLnBrk="1" hangingPunct="1"/>
            <a:r>
              <a:rPr lang="en-US" sz="2000"/>
              <a:t>Federated queries are expressed with a query language, DCQL, which is an extension to CQL to express such concepts as joins, aggregations, and target services</a:t>
            </a:r>
          </a:p>
          <a:p>
            <a:pPr eaLnBrk="1" hangingPunct="1"/>
            <a:r>
              <a:rPr lang="en-US" sz="2000"/>
              <a:t>Implemented as a stateful grid service, queries may be executed asynchronously and results retrieved at a later time</a:t>
            </a:r>
          </a:p>
          <a:p>
            <a:pPr lvl="1" eaLnBrk="1" hangingPunct="1"/>
            <a:r>
              <a:rPr lang="en-US" sz="2000"/>
              <a:t>Supports secure deployments wherein result ownership is enforced</a:t>
            </a:r>
          </a:p>
          <a:p>
            <a:pPr eaLnBrk="1" hangingPunct="1"/>
            <a:r>
              <a:rPr lang="en-US" sz="2000"/>
              <a:t>Coupled with semantic discovery capabilities of caGrid, provides a powerful framework for data discovery, mining, and integration</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t>Workflow Service</a:t>
            </a:r>
          </a:p>
        </p:txBody>
      </p:sp>
      <p:sp>
        <p:nvSpPr>
          <p:cNvPr id="38915" name="Rectangle 3"/>
          <p:cNvSpPr>
            <a:spLocks noGrp="1" noChangeArrowheads="1"/>
          </p:cNvSpPr>
          <p:nvPr>
            <p:ph idx="1"/>
          </p:nvPr>
        </p:nvSpPr>
        <p:spPr/>
        <p:txBody>
          <a:bodyPr/>
          <a:lstStyle/>
          <a:p>
            <a:pPr eaLnBrk="1" hangingPunct="1"/>
            <a:r>
              <a:rPr lang="en-US" sz="2000"/>
              <a:t>Provides capability to describe “orchestrations” of service invocations and data movement</a:t>
            </a:r>
          </a:p>
          <a:p>
            <a:pPr lvl="1" eaLnBrk="1" hangingPunct="1"/>
            <a:r>
              <a:rPr lang="en-US" sz="2000"/>
              <a:t>Uses existing defacto standard language: Business Process Execution Language (BPEL)</a:t>
            </a:r>
          </a:p>
          <a:p>
            <a:pPr lvl="2" eaLnBrk="1" hangingPunct="1"/>
            <a:r>
              <a:rPr lang="en-US" sz="1800"/>
              <a:t>Interoperability with other clients, editors, engines</a:t>
            </a:r>
          </a:p>
          <a:p>
            <a:pPr eaLnBrk="1" hangingPunct="1"/>
            <a:r>
              <a:rPr lang="en-US" sz="2400"/>
              <a:t>Implemented as a stateful grid service, workflows can be created, stopped, paused, resumed, and cancelled and results retrieved at a later time</a:t>
            </a:r>
          </a:p>
          <a:p>
            <a:pPr eaLnBrk="1" hangingPunct="1"/>
            <a:r>
              <a:rPr lang="en-US" sz="2400"/>
              <a:t>Coupled with semantic discovery, service metadata, and registration of data type structures in caGrid, provides a powerful framework for analyzing data</a:t>
            </a:r>
          </a:p>
          <a:p>
            <a:pPr lvl="1" eaLnBrk="1" hangingPunct="1"/>
            <a:r>
              <a:rPr lang="en-US" sz="2000"/>
              <a:t>Services can be dynamically discovered and federated queries can be invoked as part of a workflow</a:t>
            </a:r>
          </a:p>
          <a:p>
            <a:pPr lvl="1" eaLnBrk="1" hangingPunct="1"/>
            <a:endParaRPr lang="en-US" sz="2000"/>
          </a:p>
          <a:p>
            <a:pPr eaLnBrk="1" hangingPunct="1"/>
            <a:endParaRPr lang="en-US" sz="200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t>Introduce Vision</a:t>
            </a:r>
          </a:p>
        </p:txBody>
      </p:sp>
      <p:sp>
        <p:nvSpPr>
          <p:cNvPr id="39939" name="Rectangle 3"/>
          <p:cNvSpPr>
            <a:spLocks noGrp="1" noChangeArrowheads="1"/>
          </p:cNvSpPr>
          <p:nvPr>
            <p:ph idx="1"/>
          </p:nvPr>
        </p:nvSpPr>
        <p:spPr/>
        <p:txBody>
          <a:bodyPr/>
          <a:lstStyle/>
          <a:p>
            <a:r>
              <a:rPr lang="en-US" sz="2800"/>
              <a:t>Become the one stop shop for grid service development</a:t>
            </a:r>
          </a:p>
          <a:p>
            <a:pPr lvl="1"/>
            <a:r>
              <a:rPr lang="en-US" sz="2400"/>
              <a:t>Provide a simple, yet powerful, graphical user interface (GUI) to encapsulate complexities of grid service development</a:t>
            </a:r>
          </a:p>
          <a:p>
            <a:pPr lvl="1"/>
            <a:r>
              <a:rPr lang="en-US" sz="2400"/>
              <a:t>Provide an extensible toolkit with which grid services can be created and modified programmatically</a:t>
            </a:r>
          </a:p>
        </p:txBody>
      </p:sp>
      <p:pic>
        <p:nvPicPr>
          <p:cNvPr id="39940" name="Picture 2"/>
          <p:cNvPicPr>
            <a:picLocks noChangeAspect="1" noChangeArrowheads="1"/>
          </p:cNvPicPr>
          <p:nvPr/>
        </p:nvPicPr>
        <p:blipFill>
          <a:blip r:embed="rId3"/>
          <a:srcRect/>
          <a:stretch>
            <a:fillRect/>
          </a:stretch>
        </p:blipFill>
        <p:spPr bwMode="auto">
          <a:xfrm>
            <a:off x="3332163" y="4371975"/>
            <a:ext cx="2505075" cy="22590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Introduce Overview</a:t>
            </a:r>
          </a:p>
        </p:txBody>
      </p:sp>
      <p:sp>
        <p:nvSpPr>
          <p:cNvPr id="40963" name="Rectangle 3"/>
          <p:cNvSpPr>
            <a:spLocks noGrp="1" noChangeArrowheads="1"/>
          </p:cNvSpPr>
          <p:nvPr>
            <p:ph idx="1"/>
          </p:nvPr>
        </p:nvSpPr>
        <p:spPr/>
        <p:txBody>
          <a:bodyPr/>
          <a:lstStyle/>
          <a:p>
            <a:r>
              <a:rPr lang="en-US" sz="2000"/>
              <a:t>A framework which enables fast and easy creation of Globus based grid services</a:t>
            </a:r>
          </a:p>
          <a:p>
            <a:r>
              <a:rPr lang="en-US" sz="2000"/>
              <a:t>Provide easy to use graphical service authoring tool.</a:t>
            </a:r>
          </a:p>
          <a:p>
            <a:r>
              <a:rPr lang="en-US" sz="2000"/>
              <a:t>Hide all “grid-ness” from the developer</a:t>
            </a:r>
          </a:p>
          <a:p>
            <a:r>
              <a:rPr lang="en-US" sz="2000"/>
              <a:t>Utilize best practice layered grid service architecture</a:t>
            </a:r>
          </a:p>
          <a:p>
            <a:r>
              <a:rPr lang="en-US" sz="2000"/>
              <a:t>Integration with other core grid services and architecture components</a:t>
            </a:r>
          </a:p>
          <a:p>
            <a:pPr lvl="1"/>
            <a:r>
              <a:rPr lang="en-US" sz="1800"/>
              <a:t>GAARDS Security Infrastructure (Dorian, GridGrouper, CSM)</a:t>
            </a:r>
          </a:p>
          <a:p>
            <a:pPr lvl="1"/>
            <a:r>
              <a:rPr lang="en-US" sz="1800"/>
              <a:t>Globus Index Service</a:t>
            </a:r>
          </a:p>
          <a:p>
            <a:pPr lvl="1"/>
            <a:r>
              <a:rPr lang="en-US" sz="1800"/>
              <a:t>Global Model Exchange (GME)</a:t>
            </a:r>
          </a:p>
          <a:p>
            <a:pPr lvl="1"/>
            <a:r>
              <a:rPr lang="en-US" sz="1800"/>
              <a:t>Cancer Data Standards Repository</a:t>
            </a:r>
          </a:p>
          <a:p>
            <a:r>
              <a:rPr lang="en-US" sz="2000"/>
              <a:t>Extension Framework for integrating with other architecture components</a:t>
            </a:r>
          </a:p>
          <a:p>
            <a:endParaRPr lang="en-US" sz="20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z="2600"/>
              <a:t>Introduce Features</a:t>
            </a:r>
          </a:p>
        </p:txBody>
      </p:sp>
      <p:sp>
        <p:nvSpPr>
          <p:cNvPr id="41987" name="Rectangle 3"/>
          <p:cNvSpPr>
            <a:spLocks noGrp="1" noChangeArrowheads="1"/>
          </p:cNvSpPr>
          <p:nvPr>
            <p:ph idx="1"/>
          </p:nvPr>
        </p:nvSpPr>
        <p:spPr>
          <a:xfrm>
            <a:off x="0" y="1295400"/>
            <a:ext cx="4572000" cy="4648200"/>
          </a:xfrm>
        </p:spPr>
        <p:txBody>
          <a:bodyPr/>
          <a:lstStyle/>
          <a:p>
            <a:pPr eaLnBrk="1" hangingPunct="1"/>
            <a:r>
              <a:rPr lang="en-US" sz="1800"/>
              <a:t>Supports modification of operations</a:t>
            </a:r>
          </a:p>
          <a:p>
            <a:pPr lvl="1" eaLnBrk="1" hangingPunct="1"/>
            <a:r>
              <a:rPr lang="en-US" sz="1600"/>
              <a:t>Adding operations</a:t>
            </a:r>
          </a:p>
          <a:p>
            <a:pPr lvl="1" eaLnBrk="1" hangingPunct="1"/>
            <a:r>
              <a:rPr lang="en-US" sz="1600"/>
              <a:t>Removing Operations</a:t>
            </a:r>
          </a:p>
          <a:p>
            <a:pPr lvl="1" eaLnBrk="1" hangingPunct="1"/>
            <a:r>
              <a:rPr lang="en-US" sz="1600"/>
              <a:t>Updating Operations</a:t>
            </a:r>
          </a:p>
          <a:p>
            <a:pPr lvl="1" eaLnBrk="1" hangingPunct="1"/>
            <a:r>
              <a:rPr lang="en-US" sz="1600"/>
              <a:t>Importing Operations</a:t>
            </a:r>
          </a:p>
          <a:p>
            <a:pPr eaLnBrk="1" hangingPunct="1"/>
            <a:r>
              <a:rPr lang="en-US" sz="1800"/>
              <a:t>Graphical Configuration</a:t>
            </a:r>
          </a:p>
          <a:p>
            <a:pPr lvl="1" eaLnBrk="1" hangingPunct="1"/>
            <a:r>
              <a:rPr lang="en-US" sz="1400"/>
              <a:t>Advertisement</a:t>
            </a:r>
          </a:p>
          <a:p>
            <a:pPr lvl="1" eaLnBrk="1" hangingPunct="1"/>
            <a:r>
              <a:rPr lang="en-US" sz="1400"/>
              <a:t>Security</a:t>
            </a:r>
          </a:p>
          <a:p>
            <a:pPr lvl="1" eaLnBrk="1" hangingPunct="1"/>
            <a:r>
              <a:rPr lang="en-US" sz="1400"/>
              <a:t>Service Metadata Specification</a:t>
            </a:r>
          </a:p>
          <a:p>
            <a:pPr lvl="1" eaLnBrk="1" hangingPunct="1"/>
            <a:r>
              <a:rPr lang="en-US" sz="1400"/>
              <a:t>Service Metadata Editing</a:t>
            </a:r>
          </a:p>
          <a:p>
            <a:pPr lvl="1" eaLnBrk="1" hangingPunct="1"/>
            <a:r>
              <a:rPr lang="en-US" sz="1400"/>
              <a:t>Service Configuration Properties</a:t>
            </a:r>
          </a:p>
          <a:p>
            <a:pPr eaLnBrk="1" hangingPunct="1"/>
            <a:r>
              <a:rPr lang="en-US" sz="1800"/>
              <a:t>Auto Generates Code for Service</a:t>
            </a:r>
          </a:p>
          <a:p>
            <a:pPr eaLnBrk="1" hangingPunct="1"/>
            <a:r>
              <a:rPr lang="en-US" sz="1800"/>
              <a:t>Auto generates a client API for service.</a:t>
            </a:r>
          </a:p>
          <a:p>
            <a:pPr eaLnBrk="1" hangingPunct="1"/>
            <a:r>
              <a:rPr lang="en-US" sz="1800"/>
              <a:t>Graphical Deployment of Service</a:t>
            </a:r>
          </a:p>
          <a:p>
            <a:pPr lvl="1" eaLnBrk="1" hangingPunct="1"/>
            <a:r>
              <a:rPr lang="en-US" sz="1400"/>
              <a:t>Globus</a:t>
            </a:r>
          </a:p>
          <a:p>
            <a:pPr lvl="1" eaLnBrk="1" hangingPunct="1"/>
            <a:r>
              <a:rPr lang="en-US" sz="1400"/>
              <a:t>Tomcat</a:t>
            </a:r>
          </a:p>
          <a:p>
            <a:pPr lvl="1" eaLnBrk="1" hangingPunct="1"/>
            <a:r>
              <a:rPr lang="en-US" sz="1400"/>
              <a:t>JBoss</a:t>
            </a:r>
          </a:p>
          <a:p>
            <a:pPr eaLnBrk="1" hangingPunct="1"/>
            <a:endParaRPr lang="en-US" sz="1800"/>
          </a:p>
          <a:p>
            <a:pPr lvl="1" eaLnBrk="1" hangingPunct="1"/>
            <a:endParaRPr lang="en-US" sz="800"/>
          </a:p>
        </p:txBody>
      </p:sp>
      <p:pic>
        <p:nvPicPr>
          <p:cNvPr id="41988" name="Picture 2"/>
          <p:cNvPicPr>
            <a:picLocks noChangeAspect="1" noChangeArrowheads="1"/>
          </p:cNvPicPr>
          <p:nvPr/>
        </p:nvPicPr>
        <p:blipFill>
          <a:blip r:embed="rId3"/>
          <a:srcRect/>
          <a:stretch>
            <a:fillRect/>
          </a:stretch>
        </p:blipFill>
        <p:spPr bwMode="auto">
          <a:xfrm>
            <a:off x="4138613" y="1879600"/>
            <a:ext cx="4929187" cy="3484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3"/>
          <a:srcRect/>
          <a:stretch>
            <a:fillRect/>
          </a:stretch>
        </p:blipFill>
        <p:spPr bwMode="auto">
          <a:xfrm>
            <a:off x="3148013" y="1614488"/>
            <a:ext cx="2295525" cy="4133850"/>
          </a:xfrm>
          <a:prstGeom prst="rect">
            <a:avLst/>
          </a:prstGeom>
          <a:noFill/>
          <a:ln w="28575">
            <a:noFill/>
            <a:miter lim="800000"/>
            <a:headEnd/>
            <a:tailEnd/>
          </a:ln>
        </p:spPr>
      </p:pic>
      <p:pic>
        <p:nvPicPr>
          <p:cNvPr id="43011" name="Picture 3"/>
          <p:cNvPicPr>
            <a:picLocks noChangeAspect="1" noChangeArrowheads="1"/>
          </p:cNvPicPr>
          <p:nvPr/>
        </p:nvPicPr>
        <p:blipFill>
          <a:blip r:embed="rId4"/>
          <a:srcRect/>
          <a:stretch>
            <a:fillRect/>
          </a:stretch>
        </p:blipFill>
        <p:spPr bwMode="auto">
          <a:xfrm>
            <a:off x="185738" y="1446213"/>
            <a:ext cx="2725737" cy="4805362"/>
          </a:xfrm>
          <a:prstGeom prst="rect">
            <a:avLst/>
          </a:prstGeom>
          <a:noFill/>
          <a:ln w="28575">
            <a:noFill/>
            <a:miter lim="800000"/>
            <a:headEnd/>
            <a:tailEnd/>
          </a:ln>
        </p:spPr>
      </p:pic>
      <p:sp>
        <p:nvSpPr>
          <p:cNvPr id="43012" name="Rectangle 4"/>
          <p:cNvSpPr>
            <a:spLocks noGrp="1" noChangeArrowheads="1"/>
          </p:cNvSpPr>
          <p:nvPr>
            <p:ph type="title"/>
          </p:nvPr>
        </p:nvSpPr>
        <p:spPr/>
        <p:txBody>
          <a:bodyPr/>
          <a:lstStyle/>
          <a:p>
            <a:pPr eaLnBrk="1" hangingPunct="1"/>
            <a:r>
              <a:rPr lang="en-US"/>
              <a:t>Created Skeleton Layout</a:t>
            </a:r>
          </a:p>
        </p:txBody>
      </p:sp>
      <p:sp>
        <p:nvSpPr>
          <p:cNvPr id="675845" name="Rectangle 5"/>
          <p:cNvSpPr>
            <a:spLocks noChangeArrowheads="1"/>
          </p:cNvSpPr>
          <p:nvPr/>
        </p:nvSpPr>
        <p:spPr bwMode="auto">
          <a:xfrm>
            <a:off x="152400" y="3962400"/>
            <a:ext cx="2743200" cy="2276475"/>
          </a:xfrm>
          <a:prstGeom prst="rect">
            <a:avLst/>
          </a:prstGeom>
          <a:solidFill>
            <a:schemeClr val="bg2">
              <a:alpha val="20000"/>
            </a:schemeClr>
          </a:solidFill>
          <a:ln w="28575">
            <a:noFill/>
            <a:miter lim="800000"/>
            <a:headEnd/>
            <a:tailEnd/>
          </a:ln>
        </p:spPr>
        <p:txBody>
          <a:bodyPr wrap="none" anchor="ctr">
            <a:prstTxWarp prst="textNoShape">
              <a:avLst/>
            </a:prstTxWarp>
          </a:bodyPr>
          <a:lstStyle/>
          <a:p>
            <a:endParaRPr lang="en-US"/>
          </a:p>
        </p:txBody>
      </p:sp>
      <p:sp>
        <p:nvSpPr>
          <p:cNvPr id="675846" name="Rectangle 6"/>
          <p:cNvSpPr>
            <a:spLocks noChangeArrowheads="1"/>
          </p:cNvSpPr>
          <p:nvPr/>
        </p:nvSpPr>
        <p:spPr bwMode="auto">
          <a:xfrm>
            <a:off x="177800" y="1566863"/>
            <a:ext cx="2725738" cy="2014537"/>
          </a:xfrm>
          <a:prstGeom prst="rect">
            <a:avLst/>
          </a:prstGeom>
          <a:solidFill>
            <a:schemeClr val="hlink">
              <a:alpha val="20000"/>
            </a:schemeClr>
          </a:solidFill>
          <a:ln w="28575">
            <a:noFill/>
            <a:miter lim="800000"/>
            <a:headEnd/>
            <a:tailEnd/>
          </a:ln>
        </p:spPr>
        <p:txBody>
          <a:bodyPr wrap="none" anchor="ctr">
            <a:prstTxWarp prst="textNoShape">
              <a:avLst/>
            </a:prstTxWarp>
          </a:bodyPr>
          <a:lstStyle/>
          <a:p>
            <a:endParaRPr lang="en-US"/>
          </a:p>
        </p:txBody>
      </p:sp>
      <p:sp>
        <p:nvSpPr>
          <p:cNvPr id="675847" name="Rectangle 7"/>
          <p:cNvSpPr>
            <a:spLocks noChangeArrowheads="1"/>
          </p:cNvSpPr>
          <p:nvPr/>
        </p:nvSpPr>
        <p:spPr bwMode="auto">
          <a:xfrm>
            <a:off x="3152775" y="1608138"/>
            <a:ext cx="2293938" cy="4183062"/>
          </a:xfrm>
          <a:prstGeom prst="rect">
            <a:avLst/>
          </a:prstGeom>
          <a:solidFill>
            <a:schemeClr val="hlink">
              <a:alpha val="20000"/>
            </a:schemeClr>
          </a:solidFill>
          <a:ln w="28575">
            <a:noFill/>
            <a:miter lim="800000"/>
            <a:headEnd/>
            <a:tailEnd/>
          </a:ln>
        </p:spPr>
        <p:txBody>
          <a:bodyPr wrap="none" anchor="ctr">
            <a:prstTxWarp prst="textNoShape">
              <a:avLst/>
            </a:prstTxWarp>
          </a:bodyPr>
          <a:lstStyle/>
          <a:p>
            <a:endParaRPr lang="en-US"/>
          </a:p>
        </p:txBody>
      </p:sp>
      <p:sp>
        <p:nvSpPr>
          <p:cNvPr id="675848" name="Rectangle 8"/>
          <p:cNvSpPr>
            <a:spLocks noChangeArrowheads="1"/>
          </p:cNvSpPr>
          <p:nvPr/>
        </p:nvSpPr>
        <p:spPr bwMode="auto">
          <a:xfrm>
            <a:off x="185738" y="3570288"/>
            <a:ext cx="2709862" cy="163512"/>
          </a:xfrm>
          <a:prstGeom prst="rect">
            <a:avLst/>
          </a:prstGeom>
          <a:solidFill>
            <a:srgbClr val="FF6600">
              <a:alpha val="20000"/>
            </a:srgbClr>
          </a:solidFill>
          <a:ln w="28575">
            <a:noFill/>
            <a:miter lim="800000"/>
            <a:headEnd/>
            <a:tailEnd/>
          </a:ln>
        </p:spPr>
        <p:txBody>
          <a:bodyPr wrap="none" anchor="ctr">
            <a:prstTxWarp prst="textNoShape">
              <a:avLst/>
            </a:prstTxWarp>
          </a:bodyPr>
          <a:lstStyle/>
          <a:p>
            <a:endParaRPr lang="en-US"/>
          </a:p>
        </p:txBody>
      </p:sp>
      <p:sp>
        <p:nvSpPr>
          <p:cNvPr id="675849" name="Rectangle 9"/>
          <p:cNvSpPr>
            <a:spLocks noChangeArrowheads="1"/>
          </p:cNvSpPr>
          <p:nvPr/>
        </p:nvSpPr>
        <p:spPr bwMode="auto">
          <a:xfrm>
            <a:off x="5637213" y="1655763"/>
            <a:ext cx="762000" cy="228600"/>
          </a:xfrm>
          <a:prstGeom prst="rect">
            <a:avLst/>
          </a:prstGeom>
          <a:solidFill>
            <a:schemeClr val="hlink">
              <a:alpha val="20000"/>
            </a:schemeClr>
          </a:solidFill>
          <a:ln w="28575">
            <a:noFill/>
            <a:miter lim="800000"/>
            <a:headEnd/>
            <a:tailEnd/>
          </a:ln>
        </p:spPr>
        <p:txBody>
          <a:bodyPr wrap="none" anchor="ctr">
            <a:prstTxWarp prst="textNoShape">
              <a:avLst/>
            </a:prstTxWarp>
          </a:bodyPr>
          <a:lstStyle/>
          <a:p>
            <a:endParaRPr lang="en-US"/>
          </a:p>
        </p:txBody>
      </p:sp>
      <p:sp>
        <p:nvSpPr>
          <p:cNvPr id="675850" name="Rectangle 10"/>
          <p:cNvSpPr>
            <a:spLocks noChangeArrowheads="1"/>
          </p:cNvSpPr>
          <p:nvPr/>
        </p:nvSpPr>
        <p:spPr bwMode="auto">
          <a:xfrm>
            <a:off x="5637213" y="1960563"/>
            <a:ext cx="762000" cy="228600"/>
          </a:xfrm>
          <a:prstGeom prst="rect">
            <a:avLst/>
          </a:prstGeom>
          <a:solidFill>
            <a:schemeClr val="bg2">
              <a:alpha val="20000"/>
            </a:schemeClr>
          </a:solidFill>
          <a:ln w="28575">
            <a:noFill/>
            <a:miter lim="800000"/>
            <a:headEnd/>
            <a:tailEnd/>
          </a:ln>
        </p:spPr>
        <p:txBody>
          <a:bodyPr wrap="none" anchor="ctr">
            <a:prstTxWarp prst="textNoShape">
              <a:avLst/>
            </a:prstTxWarp>
          </a:bodyPr>
          <a:lstStyle/>
          <a:p>
            <a:endParaRPr lang="en-US"/>
          </a:p>
        </p:txBody>
      </p:sp>
      <p:sp>
        <p:nvSpPr>
          <p:cNvPr id="675851" name="Rectangle 11"/>
          <p:cNvSpPr>
            <a:spLocks noChangeArrowheads="1"/>
          </p:cNvSpPr>
          <p:nvPr/>
        </p:nvSpPr>
        <p:spPr bwMode="auto">
          <a:xfrm>
            <a:off x="5637213" y="2265363"/>
            <a:ext cx="762000" cy="228600"/>
          </a:xfrm>
          <a:prstGeom prst="rect">
            <a:avLst/>
          </a:prstGeom>
          <a:solidFill>
            <a:srgbClr val="FF0000">
              <a:alpha val="20000"/>
            </a:srgbClr>
          </a:solidFill>
          <a:ln w="28575">
            <a:noFill/>
            <a:miter lim="800000"/>
            <a:headEnd/>
            <a:tailEnd/>
          </a:ln>
        </p:spPr>
        <p:txBody>
          <a:bodyPr wrap="none" anchor="ctr">
            <a:prstTxWarp prst="textNoShape">
              <a:avLst/>
            </a:prstTxWarp>
          </a:bodyPr>
          <a:lstStyle/>
          <a:p>
            <a:endParaRPr lang="en-US"/>
          </a:p>
        </p:txBody>
      </p:sp>
      <p:sp>
        <p:nvSpPr>
          <p:cNvPr id="675852" name="Text Box 12"/>
          <p:cNvSpPr txBox="1">
            <a:spLocks noChangeArrowheads="1"/>
          </p:cNvSpPr>
          <p:nvPr/>
        </p:nvSpPr>
        <p:spPr bwMode="auto">
          <a:xfrm>
            <a:off x="6323013" y="1579563"/>
            <a:ext cx="2390775" cy="369887"/>
          </a:xfrm>
          <a:prstGeom prst="rect">
            <a:avLst/>
          </a:prstGeom>
          <a:noFill/>
          <a:ln w="28575">
            <a:noFill/>
            <a:miter lim="800000"/>
            <a:headEnd/>
            <a:tailEnd/>
          </a:ln>
        </p:spPr>
        <p:txBody>
          <a:bodyPr wrap="none">
            <a:prstTxWarp prst="textNoShape">
              <a:avLst/>
            </a:prstTxWarp>
            <a:spAutoFit/>
          </a:bodyPr>
          <a:lstStyle/>
          <a:p>
            <a:pPr eaLnBrk="0" hangingPunct="0"/>
            <a:r>
              <a:rPr lang="en-US">
                <a:solidFill>
                  <a:srgbClr val="000000"/>
                </a:solidFill>
                <a:latin typeface="Tahoma" pitchFamily="-108" charset="0"/>
              </a:rPr>
              <a:t>= introduce managed</a:t>
            </a:r>
          </a:p>
        </p:txBody>
      </p:sp>
      <p:sp>
        <p:nvSpPr>
          <p:cNvPr id="675853" name="Text Box 13"/>
          <p:cNvSpPr txBox="1">
            <a:spLocks noChangeArrowheads="1"/>
          </p:cNvSpPr>
          <p:nvPr/>
        </p:nvSpPr>
        <p:spPr bwMode="auto">
          <a:xfrm>
            <a:off x="6323013" y="1884363"/>
            <a:ext cx="2586037" cy="369887"/>
          </a:xfrm>
          <a:prstGeom prst="rect">
            <a:avLst/>
          </a:prstGeom>
          <a:noFill/>
          <a:ln w="28575">
            <a:noFill/>
            <a:miter lim="800000"/>
            <a:headEnd/>
            <a:tailEnd/>
          </a:ln>
        </p:spPr>
        <p:txBody>
          <a:bodyPr wrap="none">
            <a:prstTxWarp prst="textNoShape">
              <a:avLst/>
            </a:prstTxWarp>
            <a:spAutoFit/>
          </a:bodyPr>
          <a:lstStyle/>
          <a:p>
            <a:pPr eaLnBrk="0" hangingPunct="0"/>
            <a:r>
              <a:rPr lang="en-US">
                <a:solidFill>
                  <a:srgbClr val="000000"/>
                </a:solidFill>
                <a:latin typeface="Tahoma" pitchFamily="-108" charset="0"/>
              </a:rPr>
              <a:t>= globus/axis managed</a:t>
            </a:r>
          </a:p>
        </p:txBody>
      </p:sp>
      <p:sp>
        <p:nvSpPr>
          <p:cNvPr id="675854" name="Text Box 14"/>
          <p:cNvSpPr txBox="1">
            <a:spLocks noChangeArrowheads="1"/>
          </p:cNvSpPr>
          <p:nvPr/>
        </p:nvSpPr>
        <p:spPr bwMode="auto">
          <a:xfrm>
            <a:off x="6323013" y="2189163"/>
            <a:ext cx="2820987" cy="366712"/>
          </a:xfrm>
          <a:prstGeom prst="rect">
            <a:avLst/>
          </a:prstGeom>
          <a:noFill/>
          <a:ln w="28575">
            <a:noFill/>
            <a:miter lim="800000"/>
            <a:headEnd/>
            <a:tailEnd/>
          </a:ln>
        </p:spPr>
        <p:txBody>
          <a:bodyPr>
            <a:prstTxWarp prst="textNoShape">
              <a:avLst/>
            </a:prstTxWarp>
            <a:spAutoFit/>
          </a:bodyPr>
          <a:lstStyle/>
          <a:p>
            <a:pPr eaLnBrk="0" hangingPunct="0"/>
            <a:r>
              <a:rPr lang="en-US">
                <a:solidFill>
                  <a:srgbClr val="000000"/>
                </a:solidFill>
                <a:latin typeface="Tahoma" pitchFamily="-108" charset="0"/>
              </a:rPr>
              <a:t>= developer implements</a:t>
            </a:r>
          </a:p>
        </p:txBody>
      </p:sp>
      <p:sp>
        <p:nvSpPr>
          <p:cNvPr id="675855" name="Rectangle 15"/>
          <p:cNvSpPr>
            <a:spLocks noChangeArrowheads="1"/>
          </p:cNvSpPr>
          <p:nvPr/>
        </p:nvSpPr>
        <p:spPr bwMode="auto">
          <a:xfrm>
            <a:off x="152400" y="3733800"/>
            <a:ext cx="2725738" cy="228600"/>
          </a:xfrm>
          <a:prstGeom prst="rect">
            <a:avLst/>
          </a:prstGeom>
          <a:solidFill>
            <a:schemeClr val="hlink">
              <a:alpha val="20000"/>
            </a:schemeClr>
          </a:solidFill>
          <a:ln w="28575">
            <a:noFill/>
            <a:miter lim="800000"/>
            <a:headEnd/>
            <a:tailEnd/>
          </a:ln>
        </p:spPr>
        <p:txBody>
          <a:bodyPr wrap="none" anchor="ctr">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5855"/>
                                        </p:tgtEl>
                                        <p:attrNameLst>
                                          <p:attrName>style.visibility</p:attrName>
                                        </p:attrNameLst>
                                      </p:cBhvr>
                                      <p:to>
                                        <p:strVal val="visible"/>
                                      </p:to>
                                    </p:set>
                                    <p:animEffect transition="in" filter="fade">
                                      <p:cBhvr>
                                        <p:cTn id="7" dur="2000"/>
                                        <p:tgtEl>
                                          <p:spTgt spid="6758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75846"/>
                                        </p:tgtEl>
                                        <p:attrNameLst>
                                          <p:attrName>style.visibility</p:attrName>
                                        </p:attrNameLst>
                                      </p:cBhvr>
                                      <p:to>
                                        <p:strVal val="visible"/>
                                      </p:to>
                                    </p:set>
                                    <p:animEffect transition="in" filter="fade">
                                      <p:cBhvr>
                                        <p:cTn id="10" dur="2000"/>
                                        <p:tgtEl>
                                          <p:spTgt spid="6758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5847"/>
                                        </p:tgtEl>
                                        <p:attrNameLst>
                                          <p:attrName>style.visibility</p:attrName>
                                        </p:attrNameLst>
                                      </p:cBhvr>
                                      <p:to>
                                        <p:strVal val="visible"/>
                                      </p:to>
                                    </p:set>
                                    <p:animEffect transition="in" filter="fade">
                                      <p:cBhvr>
                                        <p:cTn id="13" dur="2000"/>
                                        <p:tgtEl>
                                          <p:spTgt spid="6758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75849"/>
                                        </p:tgtEl>
                                        <p:attrNameLst>
                                          <p:attrName>style.visibility</p:attrName>
                                        </p:attrNameLst>
                                      </p:cBhvr>
                                      <p:to>
                                        <p:strVal val="visible"/>
                                      </p:to>
                                    </p:set>
                                    <p:animEffect transition="in" filter="fade">
                                      <p:cBhvr>
                                        <p:cTn id="16" dur="2000"/>
                                        <p:tgtEl>
                                          <p:spTgt spid="6758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75852"/>
                                        </p:tgtEl>
                                        <p:attrNameLst>
                                          <p:attrName>style.visibility</p:attrName>
                                        </p:attrNameLst>
                                      </p:cBhvr>
                                      <p:to>
                                        <p:strVal val="visible"/>
                                      </p:to>
                                    </p:set>
                                    <p:animEffect transition="in" filter="fade">
                                      <p:cBhvr>
                                        <p:cTn id="19" dur="2000"/>
                                        <p:tgtEl>
                                          <p:spTgt spid="67585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75845"/>
                                        </p:tgtEl>
                                        <p:attrNameLst>
                                          <p:attrName>style.visibility</p:attrName>
                                        </p:attrNameLst>
                                      </p:cBhvr>
                                      <p:to>
                                        <p:strVal val="visible"/>
                                      </p:to>
                                    </p:set>
                                    <p:animEffect transition="in" filter="fade">
                                      <p:cBhvr>
                                        <p:cTn id="24" dur="2000"/>
                                        <p:tgtEl>
                                          <p:spTgt spid="67584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75850"/>
                                        </p:tgtEl>
                                        <p:attrNameLst>
                                          <p:attrName>style.visibility</p:attrName>
                                        </p:attrNameLst>
                                      </p:cBhvr>
                                      <p:to>
                                        <p:strVal val="visible"/>
                                      </p:to>
                                    </p:set>
                                    <p:animEffect transition="in" filter="fade">
                                      <p:cBhvr>
                                        <p:cTn id="27" dur="2000"/>
                                        <p:tgtEl>
                                          <p:spTgt spid="6758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75853"/>
                                        </p:tgtEl>
                                        <p:attrNameLst>
                                          <p:attrName>style.visibility</p:attrName>
                                        </p:attrNameLst>
                                      </p:cBhvr>
                                      <p:to>
                                        <p:strVal val="visible"/>
                                      </p:to>
                                    </p:set>
                                    <p:animEffect transition="in" filter="fade">
                                      <p:cBhvr>
                                        <p:cTn id="30" dur="2000"/>
                                        <p:tgtEl>
                                          <p:spTgt spid="67585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75848"/>
                                        </p:tgtEl>
                                        <p:attrNameLst>
                                          <p:attrName>style.visibility</p:attrName>
                                        </p:attrNameLst>
                                      </p:cBhvr>
                                      <p:to>
                                        <p:strVal val="visible"/>
                                      </p:to>
                                    </p:set>
                                    <p:animEffect transition="in" filter="fade">
                                      <p:cBhvr>
                                        <p:cTn id="35" dur="2000"/>
                                        <p:tgtEl>
                                          <p:spTgt spid="67584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75851"/>
                                        </p:tgtEl>
                                        <p:attrNameLst>
                                          <p:attrName>style.visibility</p:attrName>
                                        </p:attrNameLst>
                                      </p:cBhvr>
                                      <p:to>
                                        <p:strVal val="visible"/>
                                      </p:to>
                                    </p:set>
                                    <p:animEffect transition="in" filter="fade">
                                      <p:cBhvr>
                                        <p:cTn id="38" dur="2000"/>
                                        <p:tgtEl>
                                          <p:spTgt spid="67585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75854"/>
                                        </p:tgtEl>
                                        <p:attrNameLst>
                                          <p:attrName>style.visibility</p:attrName>
                                        </p:attrNameLst>
                                      </p:cBhvr>
                                      <p:to>
                                        <p:strVal val="visible"/>
                                      </p:to>
                                    </p:set>
                                    <p:animEffect transition="in" filter="fade">
                                      <p:cBhvr>
                                        <p:cTn id="41" dur="2000"/>
                                        <p:tgtEl>
                                          <p:spTgt spid="675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45" grpId="0" animBg="1"/>
      <p:bldP spid="675846" grpId="0" animBg="1"/>
      <p:bldP spid="675847" grpId="0" animBg="1"/>
      <p:bldP spid="675848" grpId="0" animBg="1"/>
      <p:bldP spid="675849" grpId="0" animBg="1"/>
      <p:bldP spid="675850" grpId="0" animBg="1"/>
      <p:bldP spid="675851" grpId="0" animBg="1"/>
      <p:bldP spid="675852" grpId="0"/>
      <p:bldP spid="675853" grpId="0"/>
      <p:bldP spid="675854" grpId="0"/>
      <p:bldP spid="675855" grpId="0" animBg="1"/>
    </p:bld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US">
                <a:ea typeface="Arial" pitchFamily="-108" charset="0"/>
                <a:cs typeface="Arial" pitchFamily="-108" charset="0"/>
              </a:rPr>
              <a:t>An example service development process (0 lines of developer code)</a:t>
            </a:r>
          </a:p>
        </p:txBody>
      </p:sp>
      <p:graphicFrame>
        <p:nvGraphicFramePr>
          <p:cNvPr id="3074" name="Object 2"/>
          <p:cNvGraphicFramePr>
            <a:graphicFrameLocks noChangeAspect="1"/>
          </p:cNvGraphicFramePr>
          <p:nvPr>
            <p:ph idx="1"/>
          </p:nvPr>
        </p:nvGraphicFramePr>
        <p:xfrm>
          <a:off x="284163" y="1955800"/>
          <a:ext cx="8513762" cy="3052763"/>
        </p:xfrm>
        <a:graphic>
          <a:graphicData uri="http://schemas.openxmlformats.org/presentationml/2006/ole">
            <p:oleObj spid="_x0000_s3074" name="Visio" r:id="rId5" imgW="8305800" imgH="3987800" progId="">
              <p:embed/>
            </p:oleObj>
          </a:graphicData>
        </a:graphic>
      </p:graphicFrame>
      <p:sp>
        <p:nvSpPr>
          <p:cNvPr id="4" name="Rectangle 3"/>
          <p:cNvSpPr/>
          <p:nvPr/>
        </p:nvSpPr>
        <p:spPr>
          <a:xfrm>
            <a:off x="228600" y="1905000"/>
            <a:ext cx="5105400" cy="31242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b="1">
                <a:solidFill>
                  <a:schemeClr val="tx1"/>
                </a:solidFill>
              </a:rPr>
              <a:t>Create Semantically Harmonized Data Model</a:t>
            </a:r>
            <a:endParaRPr lang="en-US" sz="2000" b="1">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p:txBody>
      </p:sp>
      <p:sp>
        <p:nvSpPr>
          <p:cNvPr id="5" name="Rectangle 4"/>
          <p:cNvSpPr/>
          <p:nvPr/>
        </p:nvSpPr>
        <p:spPr>
          <a:xfrm>
            <a:off x="7086600" y="1905000"/>
            <a:ext cx="1752600" cy="3124200"/>
          </a:xfrm>
          <a:prstGeom prst="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b="1">
                <a:solidFill>
                  <a:schemeClr val="tx1"/>
                </a:solidFill>
              </a:rPr>
              <a:t>Grid-ify</a:t>
            </a: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p:txBody>
      </p:sp>
      <p:pic>
        <p:nvPicPr>
          <p:cNvPr id="3078" name="Picture 2"/>
          <p:cNvPicPr>
            <a:picLocks noChangeAspect="1" noChangeArrowheads="1"/>
          </p:cNvPicPr>
          <p:nvPr/>
        </p:nvPicPr>
        <p:blipFill>
          <a:blip r:embed="rId6"/>
          <a:srcRect/>
          <a:stretch>
            <a:fillRect/>
          </a:stretch>
        </p:blipFill>
        <p:spPr bwMode="auto">
          <a:xfrm>
            <a:off x="4343400" y="4038600"/>
            <a:ext cx="433388" cy="485775"/>
          </a:xfrm>
          <a:prstGeom prst="rect">
            <a:avLst/>
          </a:prstGeom>
          <a:noFill/>
          <a:ln w="9525">
            <a:noFill/>
            <a:miter lim="800000"/>
            <a:headEnd/>
            <a:tailEnd/>
          </a:ln>
        </p:spPr>
      </p:pic>
      <p:pic>
        <p:nvPicPr>
          <p:cNvPr id="3079" name="Picture 3"/>
          <p:cNvPicPr>
            <a:picLocks noChangeAspect="1" noChangeArrowheads="1"/>
          </p:cNvPicPr>
          <p:nvPr/>
        </p:nvPicPr>
        <p:blipFill>
          <a:blip r:embed="rId7"/>
          <a:srcRect/>
          <a:stretch>
            <a:fillRect/>
          </a:stretch>
        </p:blipFill>
        <p:spPr bwMode="auto">
          <a:xfrm>
            <a:off x="914400" y="4114800"/>
            <a:ext cx="381000" cy="388938"/>
          </a:xfrm>
          <a:prstGeom prst="rect">
            <a:avLst/>
          </a:prstGeom>
          <a:noFill/>
          <a:ln w="9525">
            <a:noFill/>
            <a:miter lim="800000"/>
            <a:headEnd/>
            <a:tailEnd/>
          </a:ln>
        </p:spPr>
      </p:pic>
      <p:sp>
        <p:nvSpPr>
          <p:cNvPr id="8" name="Rectangle 7"/>
          <p:cNvSpPr/>
          <p:nvPr/>
        </p:nvSpPr>
        <p:spPr>
          <a:xfrm>
            <a:off x="5334000" y="1905000"/>
            <a:ext cx="1752600" cy="3124200"/>
          </a:xfrm>
          <a:prstGeom prst="rect">
            <a:avLst/>
          </a:prstGeom>
          <a:solidFill>
            <a:schemeClr val="bg1">
              <a:lumMod val="75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chemeClr val="tx1"/>
                </a:solidFill>
              </a:rPr>
              <a:t>Generate</a:t>
            </a:r>
          </a:p>
          <a:p>
            <a:pPr algn="ctr"/>
            <a:r>
              <a:rPr lang="en-US">
                <a:solidFill>
                  <a:schemeClr val="tx1"/>
                </a:solidFill>
              </a:rPr>
              <a:t>Data Resource</a:t>
            </a: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p:txBody>
      </p:sp>
      <p:pic>
        <p:nvPicPr>
          <p:cNvPr id="3081" name="Picture 4"/>
          <p:cNvPicPr>
            <a:picLocks noChangeAspect="1" noChangeArrowheads="1"/>
          </p:cNvPicPr>
          <p:nvPr/>
        </p:nvPicPr>
        <p:blipFill>
          <a:blip r:embed="rId8"/>
          <a:srcRect/>
          <a:stretch>
            <a:fillRect/>
          </a:stretch>
        </p:blipFill>
        <p:spPr bwMode="auto">
          <a:xfrm>
            <a:off x="2667000" y="4114800"/>
            <a:ext cx="476250" cy="476250"/>
          </a:xfrm>
          <a:prstGeom prst="rect">
            <a:avLst/>
          </a:prstGeom>
          <a:noFill/>
          <a:ln w="9525">
            <a:noFill/>
            <a:miter lim="800000"/>
            <a:headEnd/>
            <a:tailEnd/>
          </a:ln>
        </p:spPr>
      </p:pic>
      <p:pic>
        <p:nvPicPr>
          <p:cNvPr id="3082" name="Picture 2" descr="P:\cagrid-1-0\caGrid\projects\introduce\resources\portal\introduce\introduceSplash.jpg"/>
          <p:cNvPicPr>
            <a:picLocks noChangeAspect="1" noChangeArrowheads="1"/>
          </p:cNvPicPr>
          <p:nvPr/>
        </p:nvPicPr>
        <p:blipFill>
          <a:blip r:embed="rId9"/>
          <a:srcRect/>
          <a:stretch>
            <a:fillRect/>
          </a:stretch>
        </p:blipFill>
        <p:spPr bwMode="auto">
          <a:xfrm>
            <a:off x="7696200" y="4114800"/>
            <a:ext cx="457200" cy="41275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en-US"/>
              <a:t>Pre-grid</a:t>
            </a:r>
          </a:p>
        </p:txBody>
      </p:sp>
      <p:sp>
        <p:nvSpPr>
          <p:cNvPr id="44035" name="Content Placeholder 2"/>
          <p:cNvSpPr>
            <a:spLocks noGrp="1"/>
          </p:cNvSpPr>
          <p:nvPr>
            <p:ph idx="1"/>
          </p:nvPr>
        </p:nvSpPr>
        <p:spPr>
          <a:xfrm>
            <a:off x="228600" y="1371600"/>
            <a:ext cx="8458200" cy="4953000"/>
          </a:xfrm>
        </p:spPr>
        <p:txBody>
          <a:bodyPr/>
          <a:lstStyle/>
          <a:p>
            <a:pPr eaLnBrk="1" hangingPunct="1"/>
            <a:r>
              <a:rPr lang="en-US" sz="1800"/>
              <a:t>A caCORE SDK generated data resource which is not connected to the grid.</a:t>
            </a:r>
          </a:p>
        </p:txBody>
      </p:sp>
      <p:sp>
        <p:nvSpPr>
          <p:cNvPr id="4" name="Flowchart: Magnetic Disk 3"/>
          <p:cNvSpPr/>
          <p:nvPr/>
        </p:nvSpPr>
        <p:spPr>
          <a:xfrm>
            <a:off x="8001000" y="3581400"/>
            <a:ext cx="914400" cy="612775"/>
          </a:xfrm>
          <a:prstGeom prst="flowChartMagneticDisk">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rgbClr val="FFFFFF"/>
                </a:solidFill>
              </a:rPr>
              <a:t>caBIO</a:t>
            </a:r>
          </a:p>
        </p:txBody>
      </p:sp>
      <p:sp>
        <p:nvSpPr>
          <p:cNvPr id="5" name="Cloud 4"/>
          <p:cNvSpPr/>
          <p:nvPr/>
        </p:nvSpPr>
        <p:spPr>
          <a:xfrm>
            <a:off x="228600" y="2743200"/>
            <a:ext cx="4876800" cy="23622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2800">
                <a:solidFill>
                  <a:schemeClr val="tx1"/>
                </a:solidFill>
              </a:rPr>
              <a:t>Grid</a:t>
            </a:r>
            <a:endParaRPr lang="en-US" sz="3200">
              <a:solidFill>
                <a:schemeClr val="tx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7410" name="Picture 6" descr="caGrid-History-Timeline.png"/>
          <p:cNvPicPr>
            <a:picLocks noChangeAspect="1"/>
          </p:cNvPicPr>
          <p:nvPr/>
        </p:nvPicPr>
        <p:blipFill>
          <a:blip r:embed="rId3"/>
          <a:srcRect/>
          <a:stretch>
            <a:fillRect/>
          </a:stretch>
        </p:blipFill>
        <p:spPr bwMode="auto">
          <a:xfrm>
            <a:off x="68263" y="4165600"/>
            <a:ext cx="9007475" cy="2108200"/>
          </a:xfrm>
          <a:prstGeom prst="rect">
            <a:avLst/>
          </a:prstGeom>
          <a:noFill/>
          <a:ln w="9525">
            <a:noFill/>
            <a:miter lim="800000"/>
            <a:headEnd/>
            <a:tailEnd/>
          </a:ln>
        </p:spPr>
      </p:pic>
      <p:sp>
        <p:nvSpPr>
          <p:cNvPr id="17411" name="Rectangle 6"/>
          <p:cNvSpPr>
            <a:spLocks noChangeArrowheads="1"/>
          </p:cNvSpPr>
          <p:nvPr/>
        </p:nvSpPr>
        <p:spPr bwMode="auto">
          <a:xfrm>
            <a:off x="5410200" y="4343400"/>
            <a:ext cx="3505200" cy="1447800"/>
          </a:xfrm>
          <a:prstGeom prst="rect">
            <a:avLst/>
          </a:prstGeom>
          <a:solidFill>
            <a:srgbClr val="FFFF66">
              <a:alpha val="20000"/>
            </a:srgbClr>
          </a:solidFill>
          <a:ln w="9525">
            <a:noFill/>
            <a:miter lim="800000"/>
            <a:headEnd/>
            <a:tailEnd/>
          </a:ln>
        </p:spPr>
        <p:txBody>
          <a:bodyPr wrap="none" anchor="ctr">
            <a:prstTxWarp prst="textNoShape">
              <a:avLst/>
            </a:prstTxWarp>
          </a:bodyPr>
          <a:lstStyle/>
          <a:p>
            <a:endParaRPr lang="en-US"/>
          </a:p>
        </p:txBody>
      </p:sp>
      <p:sp>
        <p:nvSpPr>
          <p:cNvPr id="17412" name="Rectangle 2"/>
          <p:cNvSpPr>
            <a:spLocks noGrp="1" noChangeArrowheads="1"/>
          </p:cNvSpPr>
          <p:nvPr>
            <p:ph type="title"/>
          </p:nvPr>
        </p:nvSpPr>
        <p:spPr/>
        <p:txBody>
          <a:bodyPr/>
          <a:lstStyle/>
          <a:p>
            <a:pPr eaLnBrk="1" hangingPunct="1"/>
            <a:r>
              <a:rPr lang="en-US"/>
              <a:t>History of caGrid</a:t>
            </a:r>
          </a:p>
        </p:txBody>
      </p:sp>
      <p:sp>
        <p:nvSpPr>
          <p:cNvPr id="17413" name="Rectangle 5"/>
          <p:cNvSpPr>
            <a:spLocks noGrp="1" noChangeArrowheads="1"/>
          </p:cNvSpPr>
          <p:nvPr>
            <p:ph idx="1"/>
          </p:nvPr>
        </p:nvSpPr>
        <p:spPr/>
        <p:txBody>
          <a:bodyPr/>
          <a:lstStyle/>
          <a:p>
            <a:pPr eaLnBrk="1" hangingPunct="1"/>
            <a:r>
              <a:rPr lang="en-US" sz="2400"/>
              <a:t>Developed as the Grid toolkit for caBIG, 2004</a:t>
            </a:r>
          </a:p>
          <a:p>
            <a:pPr eaLnBrk="1" hangingPunct="1"/>
            <a:r>
              <a:rPr lang="en-US" sz="2400"/>
              <a:t>caGrid 1.0 was a </a:t>
            </a:r>
            <a:r>
              <a:rPr lang="en-US" sz="2400" i="1"/>
              <a:t>revolutionary</a:t>
            </a:r>
            <a:r>
              <a:rPr lang="en-US" sz="2400"/>
              <a:t> release of the caGrid infrastructure, replacing the 0.5.x test bed stream</a:t>
            </a:r>
          </a:p>
          <a:p>
            <a:pPr eaLnBrk="1" hangingPunct="1"/>
            <a:r>
              <a:rPr lang="en-US" sz="2400"/>
              <a:t>The last release of caGrid was version 1.1, released mid September 2007</a:t>
            </a:r>
          </a:p>
          <a:p>
            <a:pPr eaLnBrk="1" hangingPunct="1"/>
            <a:r>
              <a:rPr lang="en-US" sz="2400"/>
              <a:t>The next release version 1.2, will be released this quarter</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r>
              <a:rPr lang="en-US"/>
              <a:t>Exposing the Resource:</a:t>
            </a:r>
          </a:p>
        </p:txBody>
      </p:sp>
      <p:sp>
        <p:nvSpPr>
          <p:cNvPr id="45059" name="Content Placeholder 2"/>
          <p:cNvSpPr>
            <a:spLocks noGrp="1"/>
          </p:cNvSpPr>
          <p:nvPr>
            <p:ph idx="1"/>
          </p:nvPr>
        </p:nvSpPr>
        <p:spPr>
          <a:xfrm>
            <a:off x="304800" y="1447800"/>
            <a:ext cx="4419600" cy="4953000"/>
          </a:xfrm>
        </p:spPr>
        <p:txBody>
          <a:bodyPr/>
          <a:lstStyle/>
          <a:p>
            <a:pPr eaLnBrk="1" hangingPunct="1"/>
            <a:r>
              <a:rPr lang="en-US" sz="1800"/>
              <a:t>We will use the Introduce data service wizard to describe our data resource and generate a grid service.</a:t>
            </a:r>
          </a:p>
        </p:txBody>
      </p:sp>
      <p:sp>
        <p:nvSpPr>
          <p:cNvPr id="4" name="Flowchart: Magnetic Disk 3"/>
          <p:cNvSpPr/>
          <p:nvPr/>
        </p:nvSpPr>
        <p:spPr>
          <a:xfrm>
            <a:off x="8001000" y="3581400"/>
            <a:ext cx="914400" cy="612775"/>
          </a:xfrm>
          <a:prstGeom prst="flowChartMagneticDisk">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rgbClr val="FFFFFF"/>
                </a:solidFill>
              </a:rPr>
              <a:t>caBIO</a:t>
            </a:r>
          </a:p>
        </p:txBody>
      </p:sp>
      <p:sp>
        <p:nvSpPr>
          <p:cNvPr id="5" name="Cloud 4"/>
          <p:cNvSpPr/>
          <p:nvPr/>
        </p:nvSpPr>
        <p:spPr>
          <a:xfrm>
            <a:off x="228600" y="2743200"/>
            <a:ext cx="4876800" cy="23622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2800">
                <a:solidFill>
                  <a:schemeClr val="tx1"/>
                </a:solidFill>
              </a:rPr>
              <a:t>Grid</a:t>
            </a:r>
            <a:endParaRPr lang="en-US" sz="2400">
              <a:solidFill>
                <a:schemeClr val="tx1"/>
              </a:solidFill>
            </a:endParaRPr>
          </a:p>
        </p:txBody>
      </p:sp>
      <p:pic>
        <p:nvPicPr>
          <p:cNvPr id="45062" name="Picture 13"/>
          <p:cNvPicPr>
            <a:picLocks noChangeAspect="1" noChangeArrowheads="1"/>
          </p:cNvPicPr>
          <p:nvPr/>
        </p:nvPicPr>
        <p:blipFill>
          <a:blip r:embed="rId2"/>
          <a:srcRect/>
          <a:stretch>
            <a:fillRect/>
          </a:stretch>
        </p:blipFill>
        <p:spPr bwMode="auto">
          <a:xfrm>
            <a:off x="4800600" y="1828800"/>
            <a:ext cx="1482725" cy="13382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eaLnBrk="1" hangingPunct="1"/>
            <a:r>
              <a:rPr lang="en-US"/>
              <a:t>Exposing the Resource:</a:t>
            </a:r>
          </a:p>
        </p:txBody>
      </p:sp>
      <p:sp>
        <p:nvSpPr>
          <p:cNvPr id="46083" name="Content Placeholder 2"/>
          <p:cNvSpPr>
            <a:spLocks noGrp="1"/>
          </p:cNvSpPr>
          <p:nvPr>
            <p:ph idx="1"/>
          </p:nvPr>
        </p:nvSpPr>
        <p:spPr>
          <a:xfrm>
            <a:off x="304800" y="1447800"/>
            <a:ext cx="4419600" cy="4953000"/>
          </a:xfrm>
        </p:spPr>
        <p:txBody>
          <a:bodyPr/>
          <a:lstStyle/>
          <a:p>
            <a:pPr eaLnBrk="1" hangingPunct="1"/>
            <a:r>
              <a:rPr lang="en-US" sz="1800"/>
              <a:t>Introduce will enable the user to browse data model in the caDSR and chose the ones which they are going to be exposing.</a:t>
            </a:r>
          </a:p>
        </p:txBody>
      </p:sp>
      <p:sp>
        <p:nvSpPr>
          <p:cNvPr id="4" name="Flowchart: Magnetic Disk 3"/>
          <p:cNvSpPr/>
          <p:nvPr/>
        </p:nvSpPr>
        <p:spPr>
          <a:xfrm>
            <a:off x="8001000" y="3581400"/>
            <a:ext cx="914400" cy="612775"/>
          </a:xfrm>
          <a:prstGeom prst="flowChartMagneticDisk">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rgbClr val="FFFFFF"/>
                </a:solidFill>
              </a:rPr>
              <a:t>caBIO</a:t>
            </a:r>
          </a:p>
        </p:txBody>
      </p:sp>
      <p:sp>
        <p:nvSpPr>
          <p:cNvPr id="5" name="Cloud 4"/>
          <p:cNvSpPr/>
          <p:nvPr/>
        </p:nvSpPr>
        <p:spPr>
          <a:xfrm>
            <a:off x="228600" y="2743200"/>
            <a:ext cx="4876800" cy="23622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2800">
                <a:solidFill>
                  <a:schemeClr val="tx1"/>
                </a:solidFill>
              </a:rPr>
              <a:t>Grid</a:t>
            </a:r>
            <a:endParaRPr lang="en-US" sz="2400">
              <a:solidFill>
                <a:schemeClr val="tx1"/>
              </a:solidFill>
            </a:endParaRPr>
          </a:p>
        </p:txBody>
      </p:sp>
      <p:pic>
        <p:nvPicPr>
          <p:cNvPr id="46086" name="Picture 13"/>
          <p:cNvPicPr>
            <a:picLocks noChangeAspect="1" noChangeArrowheads="1"/>
          </p:cNvPicPr>
          <p:nvPr/>
        </p:nvPicPr>
        <p:blipFill>
          <a:blip r:embed="rId2"/>
          <a:srcRect/>
          <a:stretch>
            <a:fillRect/>
          </a:stretch>
        </p:blipFill>
        <p:spPr bwMode="auto">
          <a:xfrm>
            <a:off x="4800600" y="1828800"/>
            <a:ext cx="1482725" cy="1338263"/>
          </a:xfrm>
          <a:prstGeom prst="rect">
            <a:avLst/>
          </a:prstGeom>
          <a:noFill/>
          <a:ln w="9525">
            <a:noFill/>
            <a:miter lim="800000"/>
            <a:headEnd/>
            <a:tailEnd/>
          </a:ln>
        </p:spPr>
      </p:pic>
      <p:sp>
        <p:nvSpPr>
          <p:cNvPr id="13" name="Oval 12"/>
          <p:cNvSpPr/>
          <p:nvPr/>
        </p:nvSpPr>
        <p:spPr>
          <a:xfrm>
            <a:off x="7924800" y="2667000"/>
            <a:ext cx="838200" cy="533400"/>
          </a:xfrm>
          <a:prstGeom prst="ellipse">
            <a:avLst/>
          </a:prstGeom>
          <a:solidFill>
            <a:schemeClr val="accent3">
              <a:lumMod val="65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700">
                <a:solidFill>
                  <a:schemeClr val="tx1"/>
                </a:solidFill>
              </a:rPr>
              <a:t>CQL query</a:t>
            </a:r>
            <a:endParaRPr lang="en-US">
              <a:solidFill>
                <a:schemeClr val="tx1"/>
              </a:solidFill>
            </a:endParaRPr>
          </a:p>
          <a:p>
            <a:pPr algn="ctr"/>
            <a:r>
              <a:rPr lang="en-US" sz="700">
                <a:solidFill>
                  <a:schemeClr val="tx1"/>
                </a:solidFill>
              </a:rPr>
              <a:t>processor</a:t>
            </a:r>
            <a:endParaRPr lang="en-US">
              <a:solidFill>
                <a:schemeClr val="tx1"/>
              </a:solidFill>
            </a:endParaRPr>
          </a:p>
        </p:txBody>
      </p:sp>
      <p:pic>
        <p:nvPicPr>
          <p:cNvPr id="46090" name="Picture 2"/>
          <p:cNvPicPr>
            <a:picLocks noChangeAspect="1" noChangeArrowheads="1"/>
          </p:cNvPicPr>
          <p:nvPr/>
        </p:nvPicPr>
        <p:blipFill>
          <a:blip r:embed="rId3"/>
          <a:srcRect/>
          <a:stretch>
            <a:fillRect/>
          </a:stretch>
        </p:blipFill>
        <p:spPr bwMode="auto">
          <a:xfrm>
            <a:off x="8077200" y="1295400"/>
            <a:ext cx="433388" cy="485775"/>
          </a:xfrm>
          <a:prstGeom prst="rect">
            <a:avLst/>
          </a:prstGeom>
          <a:noFill/>
          <a:ln w="9525">
            <a:noFill/>
            <a:miter lim="800000"/>
            <a:headEnd/>
            <a:tailEnd/>
          </a:ln>
        </p:spPr>
      </p:pic>
      <p:sp>
        <p:nvSpPr>
          <p:cNvPr id="14" name="Oval 13"/>
          <p:cNvSpPr/>
          <p:nvPr/>
        </p:nvSpPr>
        <p:spPr>
          <a:xfrm>
            <a:off x="8001000" y="1905000"/>
            <a:ext cx="685800" cy="609600"/>
          </a:xfrm>
          <a:prstGeom prst="ellipse">
            <a:avLst/>
          </a:prstGeom>
          <a:solidFill>
            <a:schemeClr val="accent2">
              <a:lumMod val="20000"/>
              <a:lumOff val="80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1000">
                <a:solidFill>
                  <a:schemeClr val="tx1"/>
                </a:solidFill>
              </a:rPr>
              <a:t>GME</a:t>
            </a:r>
            <a:endParaRPr lang="en-US">
              <a:solidFill>
                <a:schemeClr val="tx1"/>
              </a:solidFill>
            </a:endParaRPr>
          </a:p>
        </p:txBody>
      </p:sp>
      <p:cxnSp>
        <p:nvCxnSpPr>
          <p:cNvPr id="16" name="Straight Arrow Connector 15"/>
          <p:cNvCxnSpPr>
            <a:stCxn id="71682" idx="1"/>
          </p:cNvCxnSpPr>
          <p:nvPr/>
        </p:nvCxnSpPr>
        <p:spPr>
          <a:xfrm rot="10800000" flipV="1">
            <a:off x="6248400" y="1538288"/>
            <a:ext cx="1828800" cy="595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6095" name="Picture 3"/>
          <p:cNvPicPr>
            <a:picLocks noChangeAspect="1" noChangeArrowheads="1"/>
          </p:cNvPicPr>
          <p:nvPr/>
        </p:nvPicPr>
        <p:blipFill>
          <a:blip r:embed="rId4"/>
          <a:srcRect/>
          <a:stretch>
            <a:fillRect/>
          </a:stretch>
        </p:blipFill>
        <p:spPr bwMode="auto">
          <a:xfrm>
            <a:off x="7067550" y="1582738"/>
            <a:ext cx="323850" cy="33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r>
              <a:rPr lang="en-US"/>
              <a:t>Exposing the Resource:</a:t>
            </a:r>
          </a:p>
        </p:txBody>
      </p:sp>
      <p:sp>
        <p:nvSpPr>
          <p:cNvPr id="47107" name="Content Placeholder 2"/>
          <p:cNvSpPr>
            <a:spLocks noGrp="1"/>
          </p:cNvSpPr>
          <p:nvPr>
            <p:ph idx="1"/>
          </p:nvPr>
        </p:nvSpPr>
        <p:spPr>
          <a:xfrm>
            <a:off x="304800" y="1447800"/>
            <a:ext cx="4419600" cy="4953000"/>
          </a:xfrm>
        </p:spPr>
        <p:txBody>
          <a:bodyPr/>
          <a:lstStyle/>
          <a:p>
            <a:pPr eaLnBrk="1" hangingPunct="1"/>
            <a:r>
              <a:rPr lang="en-US" sz="1800"/>
              <a:t>Then they will locate the schemas which describe the data models and will provide the wire protocol for transferring data instances.</a:t>
            </a:r>
          </a:p>
        </p:txBody>
      </p:sp>
      <p:sp>
        <p:nvSpPr>
          <p:cNvPr id="4" name="Flowchart: Magnetic Disk 3"/>
          <p:cNvSpPr/>
          <p:nvPr/>
        </p:nvSpPr>
        <p:spPr>
          <a:xfrm>
            <a:off x="8001000" y="3581400"/>
            <a:ext cx="914400" cy="612775"/>
          </a:xfrm>
          <a:prstGeom prst="flowChartMagneticDisk">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rgbClr val="FFFFFF"/>
                </a:solidFill>
              </a:rPr>
              <a:t>caBIO</a:t>
            </a:r>
          </a:p>
        </p:txBody>
      </p:sp>
      <p:sp>
        <p:nvSpPr>
          <p:cNvPr id="5" name="Cloud 4"/>
          <p:cNvSpPr/>
          <p:nvPr/>
        </p:nvSpPr>
        <p:spPr>
          <a:xfrm>
            <a:off x="228600" y="2743200"/>
            <a:ext cx="4876800" cy="23622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2800">
                <a:solidFill>
                  <a:schemeClr val="tx1"/>
                </a:solidFill>
              </a:rPr>
              <a:t>Grid</a:t>
            </a:r>
            <a:endParaRPr lang="en-US" sz="2400">
              <a:solidFill>
                <a:schemeClr val="tx1"/>
              </a:solidFill>
            </a:endParaRPr>
          </a:p>
        </p:txBody>
      </p:sp>
      <p:pic>
        <p:nvPicPr>
          <p:cNvPr id="47110" name="Picture 13"/>
          <p:cNvPicPr>
            <a:picLocks noChangeAspect="1" noChangeArrowheads="1"/>
          </p:cNvPicPr>
          <p:nvPr/>
        </p:nvPicPr>
        <p:blipFill>
          <a:blip r:embed="rId2"/>
          <a:srcRect/>
          <a:stretch>
            <a:fillRect/>
          </a:stretch>
        </p:blipFill>
        <p:spPr bwMode="auto">
          <a:xfrm>
            <a:off x="4800600" y="1828800"/>
            <a:ext cx="1482725" cy="1338263"/>
          </a:xfrm>
          <a:prstGeom prst="rect">
            <a:avLst/>
          </a:prstGeom>
          <a:noFill/>
          <a:ln w="9525">
            <a:noFill/>
            <a:miter lim="800000"/>
            <a:headEnd/>
            <a:tailEnd/>
          </a:ln>
        </p:spPr>
      </p:pic>
      <p:sp>
        <p:nvSpPr>
          <p:cNvPr id="13" name="Oval 12"/>
          <p:cNvSpPr/>
          <p:nvPr/>
        </p:nvSpPr>
        <p:spPr>
          <a:xfrm>
            <a:off x="7924800" y="2667000"/>
            <a:ext cx="838200" cy="533400"/>
          </a:xfrm>
          <a:prstGeom prst="ellipse">
            <a:avLst/>
          </a:prstGeom>
          <a:solidFill>
            <a:schemeClr val="accent3">
              <a:lumMod val="65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700">
                <a:solidFill>
                  <a:schemeClr val="tx1"/>
                </a:solidFill>
              </a:rPr>
              <a:t>CQL query</a:t>
            </a:r>
            <a:endParaRPr lang="en-US">
              <a:solidFill>
                <a:schemeClr val="tx1"/>
              </a:solidFill>
            </a:endParaRPr>
          </a:p>
          <a:p>
            <a:pPr algn="ctr"/>
            <a:r>
              <a:rPr lang="en-US" sz="700">
                <a:solidFill>
                  <a:schemeClr val="tx1"/>
                </a:solidFill>
              </a:rPr>
              <a:t>processor</a:t>
            </a:r>
            <a:endParaRPr lang="en-US">
              <a:solidFill>
                <a:schemeClr val="tx1"/>
              </a:solidFill>
            </a:endParaRPr>
          </a:p>
        </p:txBody>
      </p:sp>
      <p:pic>
        <p:nvPicPr>
          <p:cNvPr id="47114" name="Picture 2"/>
          <p:cNvPicPr>
            <a:picLocks noChangeAspect="1" noChangeArrowheads="1"/>
          </p:cNvPicPr>
          <p:nvPr/>
        </p:nvPicPr>
        <p:blipFill>
          <a:blip r:embed="rId3"/>
          <a:srcRect/>
          <a:stretch>
            <a:fillRect/>
          </a:stretch>
        </p:blipFill>
        <p:spPr bwMode="auto">
          <a:xfrm>
            <a:off x="8077200" y="1295400"/>
            <a:ext cx="433388" cy="485775"/>
          </a:xfrm>
          <a:prstGeom prst="rect">
            <a:avLst/>
          </a:prstGeom>
          <a:noFill/>
          <a:ln w="9525">
            <a:noFill/>
            <a:miter lim="800000"/>
            <a:headEnd/>
            <a:tailEnd/>
          </a:ln>
        </p:spPr>
      </p:pic>
      <p:sp>
        <p:nvSpPr>
          <p:cNvPr id="14" name="Oval 13"/>
          <p:cNvSpPr/>
          <p:nvPr/>
        </p:nvSpPr>
        <p:spPr>
          <a:xfrm>
            <a:off x="8001000" y="1905000"/>
            <a:ext cx="685800" cy="609600"/>
          </a:xfrm>
          <a:prstGeom prst="ellipse">
            <a:avLst/>
          </a:prstGeom>
          <a:solidFill>
            <a:schemeClr val="accent2">
              <a:lumMod val="20000"/>
              <a:lumOff val="80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1000">
                <a:solidFill>
                  <a:schemeClr val="tx1"/>
                </a:solidFill>
              </a:rPr>
              <a:t>GME</a:t>
            </a:r>
            <a:endParaRPr lang="en-US">
              <a:solidFill>
                <a:schemeClr val="tx1"/>
              </a:solidFill>
            </a:endParaRPr>
          </a:p>
        </p:txBody>
      </p:sp>
      <p:cxnSp>
        <p:nvCxnSpPr>
          <p:cNvPr id="18" name="Straight Arrow Connector 17"/>
          <p:cNvCxnSpPr/>
          <p:nvPr/>
        </p:nvCxnSpPr>
        <p:spPr>
          <a:xfrm rot="10800000">
            <a:off x="6324600" y="2209800"/>
            <a:ext cx="1676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7119" name="Picture 5"/>
          <p:cNvPicPr>
            <a:picLocks noChangeAspect="1" noChangeArrowheads="1"/>
          </p:cNvPicPr>
          <p:nvPr/>
        </p:nvPicPr>
        <p:blipFill>
          <a:blip r:embed="rId4"/>
          <a:srcRect/>
          <a:stretch>
            <a:fillRect/>
          </a:stretch>
        </p:blipFill>
        <p:spPr bwMode="auto">
          <a:xfrm>
            <a:off x="7162800" y="2057400"/>
            <a:ext cx="230188" cy="266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a:t>Exposing the Resource:</a:t>
            </a:r>
          </a:p>
        </p:txBody>
      </p:sp>
      <p:sp>
        <p:nvSpPr>
          <p:cNvPr id="48131" name="Content Placeholder 2"/>
          <p:cNvSpPr>
            <a:spLocks noGrp="1"/>
          </p:cNvSpPr>
          <p:nvPr>
            <p:ph idx="1"/>
          </p:nvPr>
        </p:nvSpPr>
        <p:spPr>
          <a:xfrm>
            <a:off x="304800" y="1447800"/>
            <a:ext cx="4419600" cy="4953000"/>
          </a:xfrm>
        </p:spPr>
        <p:txBody>
          <a:bodyPr/>
          <a:lstStyle/>
          <a:p>
            <a:pPr eaLnBrk="1" hangingPunct="1"/>
            <a:r>
              <a:rPr lang="en-US" sz="1800"/>
              <a:t>Lastly the user will have to provide a CQL query processor to enable CQL query to be executed against the data resource. </a:t>
            </a:r>
          </a:p>
        </p:txBody>
      </p:sp>
      <p:sp>
        <p:nvSpPr>
          <p:cNvPr id="4" name="Flowchart: Magnetic Disk 3"/>
          <p:cNvSpPr/>
          <p:nvPr/>
        </p:nvSpPr>
        <p:spPr>
          <a:xfrm>
            <a:off x="8001000" y="3581400"/>
            <a:ext cx="914400" cy="612775"/>
          </a:xfrm>
          <a:prstGeom prst="flowChartMagneticDisk">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rgbClr val="FFFFFF"/>
                </a:solidFill>
              </a:rPr>
              <a:t>caBIO</a:t>
            </a:r>
          </a:p>
        </p:txBody>
      </p:sp>
      <p:sp>
        <p:nvSpPr>
          <p:cNvPr id="5" name="Cloud 4"/>
          <p:cNvSpPr/>
          <p:nvPr/>
        </p:nvSpPr>
        <p:spPr>
          <a:xfrm>
            <a:off x="228600" y="2743200"/>
            <a:ext cx="4876800" cy="23622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2800">
                <a:solidFill>
                  <a:schemeClr val="tx1"/>
                </a:solidFill>
              </a:rPr>
              <a:t>Grid</a:t>
            </a:r>
            <a:endParaRPr lang="en-US" sz="2400">
              <a:solidFill>
                <a:schemeClr val="tx1"/>
              </a:solidFill>
            </a:endParaRPr>
          </a:p>
        </p:txBody>
      </p:sp>
      <p:pic>
        <p:nvPicPr>
          <p:cNvPr id="48134" name="Picture 13"/>
          <p:cNvPicPr>
            <a:picLocks noChangeAspect="1" noChangeArrowheads="1"/>
          </p:cNvPicPr>
          <p:nvPr/>
        </p:nvPicPr>
        <p:blipFill>
          <a:blip r:embed="rId2"/>
          <a:srcRect/>
          <a:stretch>
            <a:fillRect/>
          </a:stretch>
        </p:blipFill>
        <p:spPr bwMode="auto">
          <a:xfrm>
            <a:off x="4800600" y="1828800"/>
            <a:ext cx="1482725" cy="1338263"/>
          </a:xfrm>
          <a:prstGeom prst="rect">
            <a:avLst/>
          </a:prstGeom>
          <a:noFill/>
          <a:ln w="9525">
            <a:noFill/>
            <a:miter lim="800000"/>
            <a:headEnd/>
            <a:tailEnd/>
          </a:ln>
        </p:spPr>
      </p:pic>
      <p:sp>
        <p:nvSpPr>
          <p:cNvPr id="13" name="Oval 12"/>
          <p:cNvSpPr/>
          <p:nvPr/>
        </p:nvSpPr>
        <p:spPr>
          <a:xfrm>
            <a:off x="7924800" y="2667000"/>
            <a:ext cx="838200" cy="533400"/>
          </a:xfrm>
          <a:prstGeom prst="ellipse">
            <a:avLst/>
          </a:prstGeom>
          <a:solidFill>
            <a:schemeClr val="accent3">
              <a:lumMod val="65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700">
                <a:solidFill>
                  <a:schemeClr val="tx1"/>
                </a:solidFill>
              </a:rPr>
              <a:t>CQL query</a:t>
            </a:r>
            <a:endParaRPr lang="en-US">
              <a:solidFill>
                <a:schemeClr val="tx1"/>
              </a:solidFill>
            </a:endParaRPr>
          </a:p>
          <a:p>
            <a:pPr algn="ctr"/>
            <a:r>
              <a:rPr lang="en-US" sz="700">
                <a:solidFill>
                  <a:schemeClr val="tx1"/>
                </a:solidFill>
              </a:rPr>
              <a:t>processor</a:t>
            </a:r>
            <a:endParaRPr lang="en-US">
              <a:solidFill>
                <a:schemeClr val="tx1"/>
              </a:solidFill>
            </a:endParaRPr>
          </a:p>
        </p:txBody>
      </p:sp>
      <p:pic>
        <p:nvPicPr>
          <p:cNvPr id="48138" name="Picture 2"/>
          <p:cNvPicPr>
            <a:picLocks noChangeAspect="1" noChangeArrowheads="1"/>
          </p:cNvPicPr>
          <p:nvPr/>
        </p:nvPicPr>
        <p:blipFill>
          <a:blip r:embed="rId3"/>
          <a:srcRect/>
          <a:stretch>
            <a:fillRect/>
          </a:stretch>
        </p:blipFill>
        <p:spPr bwMode="auto">
          <a:xfrm>
            <a:off x="8077200" y="1295400"/>
            <a:ext cx="433388" cy="485775"/>
          </a:xfrm>
          <a:prstGeom prst="rect">
            <a:avLst/>
          </a:prstGeom>
          <a:noFill/>
          <a:ln w="9525">
            <a:noFill/>
            <a:miter lim="800000"/>
            <a:headEnd/>
            <a:tailEnd/>
          </a:ln>
        </p:spPr>
      </p:pic>
      <p:sp>
        <p:nvSpPr>
          <p:cNvPr id="14" name="Oval 13"/>
          <p:cNvSpPr/>
          <p:nvPr/>
        </p:nvSpPr>
        <p:spPr>
          <a:xfrm>
            <a:off x="8001000" y="1905000"/>
            <a:ext cx="685800" cy="609600"/>
          </a:xfrm>
          <a:prstGeom prst="ellipse">
            <a:avLst/>
          </a:prstGeom>
          <a:solidFill>
            <a:schemeClr val="accent2">
              <a:lumMod val="20000"/>
              <a:lumOff val="80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1000">
                <a:solidFill>
                  <a:schemeClr val="tx1"/>
                </a:solidFill>
              </a:rPr>
              <a:t>GME</a:t>
            </a:r>
            <a:endParaRPr lang="en-US">
              <a:solidFill>
                <a:schemeClr val="tx1"/>
              </a:solidFill>
            </a:endParaRPr>
          </a:p>
        </p:txBody>
      </p:sp>
      <p:cxnSp>
        <p:nvCxnSpPr>
          <p:cNvPr id="20" name="Straight Arrow Connector 19"/>
          <p:cNvCxnSpPr>
            <a:stCxn id="0" idx="2"/>
          </p:cNvCxnSpPr>
          <p:nvPr/>
        </p:nvCxnSpPr>
        <p:spPr>
          <a:xfrm rot="10800000">
            <a:off x="6324600" y="2362200"/>
            <a:ext cx="1600200" cy="571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8143" name="Picture 6"/>
          <p:cNvPicPr>
            <a:picLocks noChangeAspect="1" noChangeArrowheads="1"/>
          </p:cNvPicPr>
          <p:nvPr/>
        </p:nvPicPr>
        <p:blipFill>
          <a:blip r:embed="rId4"/>
          <a:srcRect/>
          <a:stretch>
            <a:fillRect/>
          </a:stretch>
        </p:blipFill>
        <p:spPr bwMode="auto">
          <a:xfrm>
            <a:off x="7162800" y="2514600"/>
            <a:ext cx="261938" cy="2492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pPr eaLnBrk="1" hangingPunct="1"/>
            <a:r>
              <a:rPr lang="en-US"/>
              <a:t>Exposing the Resource:</a:t>
            </a:r>
          </a:p>
        </p:txBody>
      </p:sp>
      <p:sp>
        <p:nvSpPr>
          <p:cNvPr id="49155" name="Content Placeholder 2"/>
          <p:cNvSpPr>
            <a:spLocks noGrp="1"/>
          </p:cNvSpPr>
          <p:nvPr>
            <p:ph idx="1"/>
          </p:nvPr>
        </p:nvSpPr>
        <p:spPr/>
        <p:txBody>
          <a:bodyPr/>
          <a:lstStyle/>
          <a:p>
            <a:pPr eaLnBrk="1" hangingPunct="1"/>
            <a:r>
              <a:rPr lang="en-US" sz="1800"/>
              <a:t>Introduce will create a grid service which can expose the data resource we described to the grid</a:t>
            </a:r>
          </a:p>
        </p:txBody>
      </p:sp>
      <p:sp>
        <p:nvSpPr>
          <p:cNvPr id="4" name="Flowchart: Magnetic Disk 3"/>
          <p:cNvSpPr/>
          <p:nvPr/>
        </p:nvSpPr>
        <p:spPr>
          <a:xfrm>
            <a:off x="8001000" y="3581400"/>
            <a:ext cx="914400" cy="612775"/>
          </a:xfrm>
          <a:prstGeom prst="flowChartMagneticDisk">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rgbClr val="FFFFFF"/>
                </a:solidFill>
              </a:rPr>
              <a:t>caBIO</a:t>
            </a:r>
          </a:p>
        </p:txBody>
      </p:sp>
      <p:sp>
        <p:nvSpPr>
          <p:cNvPr id="5" name="Cloud 4"/>
          <p:cNvSpPr/>
          <p:nvPr/>
        </p:nvSpPr>
        <p:spPr>
          <a:xfrm>
            <a:off x="228600" y="2743200"/>
            <a:ext cx="4876800" cy="23622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2800">
                <a:solidFill>
                  <a:schemeClr val="tx1"/>
                </a:solidFill>
              </a:rPr>
              <a:t>Grid</a:t>
            </a:r>
            <a:endParaRPr lang="en-US" sz="2400">
              <a:solidFill>
                <a:schemeClr val="tx1"/>
              </a:solidFill>
            </a:endParaRPr>
          </a:p>
        </p:txBody>
      </p:sp>
      <p:sp>
        <p:nvSpPr>
          <p:cNvPr id="6" name="Oval 5"/>
          <p:cNvSpPr/>
          <p:nvPr/>
        </p:nvSpPr>
        <p:spPr>
          <a:xfrm>
            <a:off x="5791200" y="3200400"/>
            <a:ext cx="1524000" cy="1371600"/>
          </a:xfrm>
          <a:prstGeom prst="ellipse">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chemeClr val="tx1"/>
                </a:solidFill>
              </a:rPr>
              <a:t>caGrid</a:t>
            </a:r>
          </a:p>
          <a:p>
            <a:pPr algn="ctr"/>
            <a:r>
              <a:rPr lang="en-US">
                <a:solidFill>
                  <a:schemeClr val="tx1"/>
                </a:solidFill>
              </a:rPr>
              <a:t>Data </a:t>
            </a:r>
            <a:br>
              <a:rPr lang="en-US">
                <a:solidFill>
                  <a:schemeClr val="tx1"/>
                </a:solidFill>
              </a:rPr>
            </a:br>
            <a:r>
              <a:rPr lang="en-US">
                <a:solidFill>
                  <a:schemeClr val="tx1"/>
                </a:solidFill>
              </a:rPr>
              <a:t>Service</a:t>
            </a:r>
          </a:p>
        </p:txBody>
      </p:sp>
      <p:cxnSp>
        <p:nvCxnSpPr>
          <p:cNvPr id="10" name="Straight Connector 9"/>
          <p:cNvCxnSpPr/>
          <p:nvPr/>
        </p:nvCxnSpPr>
        <p:spPr>
          <a:xfrm rot="16200000" flipH="1">
            <a:off x="4991100" y="3086100"/>
            <a:ext cx="1143000" cy="304800"/>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6096000" y="2438400"/>
            <a:ext cx="838200" cy="685800"/>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49163" name="Picture 13"/>
          <p:cNvPicPr>
            <a:picLocks noChangeAspect="1" noChangeArrowheads="1"/>
          </p:cNvPicPr>
          <p:nvPr/>
        </p:nvPicPr>
        <p:blipFill>
          <a:blip r:embed="rId2"/>
          <a:srcRect/>
          <a:stretch>
            <a:fillRect/>
          </a:stretch>
        </p:blipFill>
        <p:spPr bwMode="auto">
          <a:xfrm>
            <a:off x="4800600" y="1828800"/>
            <a:ext cx="1482725" cy="1338263"/>
          </a:xfrm>
          <a:prstGeom prst="rect">
            <a:avLst/>
          </a:prstGeom>
          <a:noFill/>
          <a:ln w="9525">
            <a:noFill/>
            <a:miter lim="800000"/>
            <a:headEnd/>
            <a:tailEnd/>
          </a:ln>
        </p:spPr>
      </p:pic>
      <p:sp>
        <p:nvSpPr>
          <p:cNvPr id="13" name="Oval 12"/>
          <p:cNvSpPr/>
          <p:nvPr/>
        </p:nvSpPr>
        <p:spPr>
          <a:xfrm>
            <a:off x="6858000" y="3657600"/>
            <a:ext cx="838200" cy="533400"/>
          </a:xfrm>
          <a:prstGeom prst="ellipse">
            <a:avLst/>
          </a:prstGeom>
          <a:solidFill>
            <a:schemeClr val="accent3">
              <a:lumMod val="65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700" b="1">
                <a:solidFill>
                  <a:schemeClr val="tx1"/>
                </a:solidFill>
              </a:rPr>
              <a:t>caCORE</a:t>
            </a:r>
            <a:r>
              <a:rPr lang="en-US" sz="700">
                <a:solidFill>
                  <a:schemeClr val="tx1"/>
                </a:solidFill>
              </a:rPr>
              <a:t> CQL query</a:t>
            </a:r>
            <a:endParaRPr lang="en-US">
              <a:solidFill>
                <a:schemeClr val="tx1"/>
              </a:solidFill>
            </a:endParaRPr>
          </a:p>
          <a:p>
            <a:pPr algn="ctr"/>
            <a:r>
              <a:rPr lang="en-US" sz="700">
                <a:solidFill>
                  <a:schemeClr val="tx1"/>
                </a:solidFill>
              </a:rPr>
              <a:t>processor</a:t>
            </a:r>
            <a:endParaRPr lang="en-US">
              <a:solidFill>
                <a:schemeClr val="tx1"/>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 name="Rounded Rectangle 12"/>
          <p:cNvSpPr/>
          <p:nvPr/>
        </p:nvSpPr>
        <p:spPr>
          <a:xfrm>
            <a:off x="5486400" y="3048000"/>
            <a:ext cx="3505200" cy="16764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50179" name="Title 1"/>
          <p:cNvSpPr>
            <a:spLocks noGrp="1"/>
          </p:cNvSpPr>
          <p:nvPr>
            <p:ph type="title"/>
          </p:nvPr>
        </p:nvSpPr>
        <p:spPr/>
        <p:txBody>
          <a:bodyPr/>
          <a:lstStyle/>
          <a:p>
            <a:pPr eaLnBrk="1" hangingPunct="1"/>
            <a:r>
              <a:rPr lang="en-US"/>
              <a:t>Data now available.</a:t>
            </a:r>
          </a:p>
        </p:txBody>
      </p:sp>
      <p:sp>
        <p:nvSpPr>
          <p:cNvPr id="50180" name="Content Placeholder 2"/>
          <p:cNvSpPr>
            <a:spLocks noGrp="1"/>
          </p:cNvSpPr>
          <p:nvPr>
            <p:ph idx="1"/>
          </p:nvPr>
        </p:nvSpPr>
        <p:spPr/>
        <p:txBody>
          <a:bodyPr/>
          <a:lstStyle/>
          <a:p>
            <a:pPr eaLnBrk="1" hangingPunct="1"/>
            <a:r>
              <a:rPr lang="en-US" sz="1800"/>
              <a:t>Now that our service is generated we can deploy it so that the resource can be used.</a:t>
            </a:r>
          </a:p>
        </p:txBody>
      </p:sp>
      <p:sp>
        <p:nvSpPr>
          <p:cNvPr id="4" name="Flowchart: Magnetic Disk 3"/>
          <p:cNvSpPr/>
          <p:nvPr/>
        </p:nvSpPr>
        <p:spPr>
          <a:xfrm>
            <a:off x="8001000" y="3581400"/>
            <a:ext cx="914400" cy="612775"/>
          </a:xfrm>
          <a:prstGeom prst="flowChartMagneticDisk">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rgbClr val="FFFFFF"/>
                </a:solidFill>
              </a:rPr>
              <a:t>caBIO</a:t>
            </a:r>
          </a:p>
        </p:txBody>
      </p:sp>
      <p:sp>
        <p:nvSpPr>
          <p:cNvPr id="5" name="Cloud 4"/>
          <p:cNvSpPr/>
          <p:nvPr/>
        </p:nvSpPr>
        <p:spPr>
          <a:xfrm>
            <a:off x="228600" y="2743200"/>
            <a:ext cx="4876800" cy="23622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2800">
                <a:solidFill>
                  <a:schemeClr val="tx1"/>
                </a:solidFill>
              </a:rPr>
              <a:t>Grid</a:t>
            </a:r>
            <a:endParaRPr lang="en-US">
              <a:solidFill>
                <a:schemeClr val="tx1"/>
              </a:solidFill>
            </a:endParaRPr>
          </a:p>
        </p:txBody>
      </p:sp>
      <p:sp>
        <p:nvSpPr>
          <p:cNvPr id="6" name="Oval 5"/>
          <p:cNvSpPr/>
          <p:nvPr/>
        </p:nvSpPr>
        <p:spPr>
          <a:xfrm>
            <a:off x="5791200" y="3200400"/>
            <a:ext cx="152400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rgbClr val="FFFFFF"/>
                </a:solidFill>
              </a:rPr>
              <a:t>caBIO</a:t>
            </a:r>
          </a:p>
          <a:p>
            <a:pPr algn="ctr"/>
            <a:r>
              <a:rPr lang="en-US">
                <a:solidFill>
                  <a:srgbClr val="FFFFFF"/>
                </a:solidFill>
              </a:rPr>
              <a:t>Grid </a:t>
            </a:r>
            <a:br>
              <a:rPr lang="en-US">
                <a:solidFill>
                  <a:srgbClr val="FFFFFF"/>
                </a:solidFill>
              </a:rPr>
            </a:br>
            <a:r>
              <a:rPr lang="en-US">
                <a:solidFill>
                  <a:srgbClr val="FFFFFF"/>
                </a:solidFill>
              </a:rPr>
              <a:t>Service</a:t>
            </a:r>
          </a:p>
        </p:txBody>
      </p:sp>
      <p:sp>
        <p:nvSpPr>
          <p:cNvPr id="9" name="Left-Right Arrow 8"/>
          <p:cNvSpPr/>
          <p:nvPr/>
        </p:nvSpPr>
        <p:spPr>
          <a:xfrm>
            <a:off x="5105400" y="3657600"/>
            <a:ext cx="685800" cy="484188"/>
          </a:xfrm>
          <a:prstGeom prst="lef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0" name="Left-Right Arrow 9"/>
          <p:cNvSpPr/>
          <p:nvPr/>
        </p:nvSpPr>
        <p:spPr>
          <a:xfrm>
            <a:off x="7315200" y="3657600"/>
            <a:ext cx="685800" cy="484188"/>
          </a:xfrm>
          <a:prstGeom prst="lef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pic>
        <p:nvPicPr>
          <p:cNvPr id="50186" name="Picture 10" descr="tag.png"/>
          <p:cNvPicPr>
            <a:picLocks noChangeAspect="1"/>
          </p:cNvPicPr>
          <p:nvPr/>
        </p:nvPicPr>
        <p:blipFill>
          <a:blip r:embed="rId2"/>
          <a:srcRect/>
          <a:stretch>
            <a:fillRect/>
          </a:stretch>
        </p:blipFill>
        <p:spPr bwMode="auto">
          <a:xfrm>
            <a:off x="5334000" y="3810000"/>
            <a:ext cx="228600" cy="152400"/>
          </a:xfrm>
          <a:prstGeom prst="rect">
            <a:avLst/>
          </a:prstGeom>
          <a:noFill/>
          <a:ln w="9525">
            <a:noFill/>
            <a:miter lim="800000"/>
            <a:headEnd/>
            <a:tailEnd/>
          </a:ln>
        </p:spPr>
      </p:pic>
      <p:pic>
        <p:nvPicPr>
          <p:cNvPr id="50187" name="Picture 11" descr="tag.png"/>
          <p:cNvPicPr>
            <a:picLocks noChangeAspect="1"/>
          </p:cNvPicPr>
          <p:nvPr/>
        </p:nvPicPr>
        <p:blipFill>
          <a:blip r:embed="rId2"/>
          <a:srcRect/>
          <a:stretch>
            <a:fillRect/>
          </a:stretch>
        </p:blipFill>
        <p:spPr bwMode="auto">
          <a:xfrm>
            <a:off x="7543800" y="3810000"/>
            <a:ext cx="228600" cy="152400"/>
          </a:xfrm>
          <a:prstGeom prst="rect">
            <a:avLst/>
          </a:prstGeom>
          <a:noFill/>
          <a:ln w="9525">
            <a:noFill/>
            <a:miter lim="800000"/>
            <a:headEnd/>
            <a:tailEnd/>
          </a:ln>
        </p:spPr>
      </p:pic>
      <p:sp>
        <p:nvSpPr>
          <p:cNvPr id="50188" name="TextBox 13"/>
          <p:cNvSpPr txBox="1">
            <a:spLocks noChangeArrowheads="1"/>
          </p:cNvSpPr>
          <p:nvPr/>
        </p:nvSpPr>
        <p:spPr bwMode="auto">
          <a:xfrm>
            <a:off x="6553200" y="2743200"/>
            <a:ext cx="1390650" cy="369888"/>
          </a:xfrm>
          <a:prstGeom prst="rect">
            <a:avLst/>
          </a:prstGeom>
          <a:noFill/>
          <a:ln w="9525">
            <a:noFill/>
            <a:miter lim="800000"/>
            <a:headEnd/>
            <a:tailEnd/>
          </a:ln>
        </p:spPr>
        <p:txBody>
          <a:bodyPr wrap="none">
            <a:prstTxWarp prst="textNoShape">
              <a:avLst/>
            </a:prstTxWarp>
            <a:spAutoFit/>
          </a:bodyPr>
          <a:lstStyle/>
          <a:p>
            <a:r>
              <a:rPr lang="en-US"/>
              <a:t>GridService</a:t>
            </a:r>
          </a:p>
        </p:txBody>
      </p:sp>
      <p:sp>
        <p:nvSpPr>
          <p:cNvPr id="15" name="Oval 14"/>
          <p:cNvSpPr/>
          <p:nvPr/>
        </p:nvSpPr>
        <p:spPr>
          <a:xfrm>
            <a:off x="5791200" y="3200400"/>
            <a:ext cx="1524000" cy="1371600"/>
          </a:xfrm>
          <a:prstGeom prst="ellipse">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chemeClr val="tx1"/>
                </a:solidFill>
              </a:rPr>
              <a:t>caGrid</a:t>
            </a:r>
          </a:p>
          <a:p>
            <a:pPr algn="ctr"/>
            <a:r>
              <a:rPr lang="en-US">
                <a:solidFill>
                  <a:schemeClr val="tx1"/>
                </a:solidFill>
              </a:rPr>
              <a:t>Data</a:t>
            </a:r>
            <a:br>
              <a:rPr lang="en-US">
                <a:solidFill>
                  <a:schemeClr val="tx1"/>
                </a:solidFill>
              </a:rPr>
            </a:br>
            <a:r>
              <a:rPr lang="en-US">
                <a:solidFill>
                  <a:schemeClr val="tx1"/>
                </a:solidFill>
              </a:rPr>
              <a:t>Service</a:t>
            </a:r>
          </a:p>
        </p:txBody>
      </p:sp>
      <p:sp>
        <p:nvSpPr>
          <p:cNvPr id="14" name="Oval 13"/>
          <p:cNvSpPr/>
          <p:nvPr/>
        </p:nvSpPr>
        <p:spPr>
          <a:xfrm>
            <a:off x="6858000" y="3657600"/>
            <a:ext cx="838200" cy="533400"/>
          </a:xfrm>
          <a:prstGeom prst="ellipse">
            <a:avLst/>
          </a:prstGeom>
          <a:solidFill>
            <a:schemeClr val="accent3">
              <a:lumMod val="65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700">
                <a:solidFill>
                  <a:schemeClr val="tx1"/>
                </a:solidFill>
              </a:rPr>
              <a:t>caCore CQL query</a:t>
            </a:r>
            <a:endParaRPr lang="en-US">
              <a:solidFill>
                <a:schemeClr val="tx1"/>
              </a:solidFill>
            </a:endParaRPr>
          </a:p>
          <a:p>
            <a:pPr algn="ctr"/>
            <a:r>
              <a:rPr lang="en-US" sz="700">
                <a:solidFill>
                  <a:schemeClr val="tx1"/>
                </a:solidFill>
              </a:rPr>
              <a:t>processor</a:t>
            </a:r>
            <a:endParaRPr lang="en-US">
              <a:solidFill>
                <a:schemeClr val="tx1"/>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ounded Rectangle 6"/>
          <p:cNvSpPr/>
          <p:nvPr/>
        </p:nvSpPr>
        <p:spPr>
          <a:xfrm>
            <a:off x="5486400" y="3048000"/>
            <a:ext cx="3505200" cy="16764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51203" name="Title 1"/>
          <p:cNvSpPr>
            <a:spLocks noGrp="1"/>
          </p:cNvSpPr>
          <p:nvPr>
            <p:ph type="title"/>
          </p:nvPr>
        </p:nvSpPr>
        <p:spPr/>
        <p:txBody>
          <a:bodyPr/>
          <a:lstStyle/>
          <a:p>
            <a:pPr eaLnBrk="1" hangingPunct="1"/>
            <a:r>
              <a:rPr lang="en-US"/>
              <a:t>How will users find me</a:t>
            </a:r>
          </a:p>
        </p:txBody>
      </p:sp>
      <p:sp>
        <p:nvSpPr>
          <p:cNvPr id="51204" name="Content Placeholder 2"/>
          <p:cNvSpPr>
            <a:spLocks noGrp="1"/>
          </p:cNvSpPr>
          <p:nvPr>
            <p:ph idx="1"/>
          </p:nvPr>
        </p:nvSpPr>
        <p:spPr/>
        <p:txBody>
          <a:bodyPr/>
          <a:lstStyle/>
          <a:p>
            <a:pPr eaLnBrk="1" hangingPunct="1"/>
            <a:r>
              <a:rPr lang="en-US" sz="1800"/>
              <a:t>We need to expose metadata to a registry so that a user/service can locate and use our service</a:t>
            </a:r>
          </a:p>
        </p:txBody>
      </p:sp>
      <p:sp>
        <p:nvSpPr>
          <p:cNvPr id="4" name="Flowchart: Magnetic Disk 3"/>
          <p:cNvSpPr/>
          <p:nvPr/>
        </p:nvSpPr>
        <p:spPr>
          <a:xfrm>
            <a:off x="8001000" y="3581400"/>
            <a:ext cx="914400" cy="612775"/>
          </a:xfrm>
          <a:prstGeom prst="flowChartMagneticDisk">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rgbClr val="FFFFFF"/>
                </a:solidFill>
              </a:rPr>
              <a:t>caBIO</a:t>
            </a:r>
          </a:p>
        </p:txBody>
      </p:sp>
      <p:sp>
        <p:nvSpPr>
          <p:cNvPr id="5" name="Cloud 4"/>
          <p:cNvSpPr/>
          <p:nvPr/>
        </p:nvSpPr>
        <p:spPr>
          <a:xfrm>
            <a:off x="228600" y="2743200"/>
            <a:ext cx="4876800" cy="23622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2800">
                <a:solidFill>
                  <a:schemeClr val="tx1"/>
                </a:solidFill>
              </a:rPr>
              <a:t>Grid</a:t>
            </a:r>
            <a:endParaRPr lang="en-US">
              <a:solidFill>
                <a:schemeClr val="tx1"/>
              </a:solidFill>
            </a:endParaRPr>
          </a:p>
        </p:txBody>
      </p:sp>
      <p:sp>
        <p:nvSpPr>
          <p:cNvPr id="6" name="Oval 5"/>
          <p:cNvSpPr/>
          <p:nvPr/>
        </p:nvSpPr>
        <p:spPr>
          <a:xfrm>
            <a:off x="5791200" y="3200400"/>
            <a:ext cx="152400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rgbClr val="FFFFFF"/>
                </a:solidFill>
              </a:rPr>
              <a:t>caBIO</a:t>
            </a:r>
          </a:p>
          <a:p>
            <a:pPr algn="ctr"/>
            <a:r>
              <a:rPr lang="en-US">
                <a:solidFill>
                  <a:srgbClr val="FFFFFF"/>
                </a:solidFill>
              </a:rPr>
              <a:t>Grid </a:t>
            </a:r>
            <a:br>
              <a:rPr lang="en-US">
                <a:solidFill>
                  <a:srgbClr val="FFFFFF"/>
                </a:solidFill>
              </a:rPr>
            </a:br>
            <a:r>
              <a:rPr lang="en-US">
                <a:solidFill>
                  <a:srgbClr val="FFFFFF"/>
                </a:solidFill>
              </a:rPr>
              <a:t>Service</a:t>
            </a:r>
          </a:p>
        </p:txBody>
      </p:sp>
      <p:sp>
        <p:nvSpPr>
          <p:cNvPr id="51208" name="TextBox 7"/>
          <p:cNvSpPr txBox="1">
            <a:spLocks noChangeArrowheads="1"/>
          </p:cNvSpPr>
          <p:nvPr/>
        </p:nvSpPr>
        <p:spPr bwMode="auto">
          <a:xfrm>
            <a:off x="6553200" y="2743200"/>
            <a:ext cx="1390650" cy="369888"/>
          </a:xfrm>
          <a:prstGeom prst="rect">
            <a:avLst/>
          </a:prstGeom>
          <a:noFill/>
          <a:ln w="9525">
            <a:noFill/>
            <a:miter lim="800000"/>
            <a:headEnd/>
            <a:tailEnd/>
          </a:ln>
        </p:spPr>
        <p:txBody>
          <a:bodyPr wrap="none">
            <a:prstTxWarp prst="textNoShape">
              <a:avLst/>
            </a:prstTxWarp>
            <a:spAutoFit/>
          </a:bodyPr>
          <a:lstStyle/>
          <a:p>
            <a:r>
              <a:rPr lang="en-US"/>
              <a:t>GridService</a:t>
            </a:r>
          </a:p>
        </p:txBody>
      </p:sp>
      <p:sp>
        <p:nvSpPr>
          <p:cNvPr id="9" name="Oval 8"/>
          <p:cNvSpPr/>
          <p:nvPr/>
        </p:nvSpPr>
        <p:spPr>
          <a:xfrm>
            <a:off x="5791200" y="3200400"/>
            <a:ext cx="1524000" cy="1371600"/>
          </a:xfrm>
          <a:prstGeom prst="ellipse">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chemeClr val="tx1"/>
                </a:solidFill>
              </a:rPr>
              <a:t>caGrid</a:t>
            </a:r>
          </a:p>
          <a:p>
            <a:pPr algn="ctr"/>
            <a:r>
              <a:rPr lang="en-US">
                <a:solidFill>
                  <a:schemeClr val="tx1"/>
                </a:solidFill>
              </a:rPr>
              <a:t>Data</a:t>
            </a:r>
            <a:br>
              <a:rPr lang="en-US">
                <a:solidFill>
                  <a:schemeClr val="tx1"/>
                </a:solidFill>
              </a:rPr>
            </a:br>
            <a:r>
              <a:rPr lang="en-US">
                <a:solidFill>
                  <a:schemeClr val="tx1"/>
                </a:solidFill>
              </a:rPr>
              <a:t>Service</a:t>
            </a:r>
          </a:p>
        </p:txBody>
      </p:sp>
      <p:sp>
        <p:nvSpPr>
          <p:cNvPr id="10" name="Oval 9"/>
          <p:cNvSpPr/>
          <p:nvPr/>
        </p:nvSpPr>
        <p:spPr>
          <a:xfrm>
            <a:off x="6858000" y="3657600"/>
            <a:ext cx="838200" cy="533400"/>
          </a:xfrm>
          <a:prstGeom prst="ellipse">
            <a:avLst/>
          </a:prstGeom>
          <a:solidFill>
            <a:schemeClr val="accent3">
              <a:lumMod val="65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700">
                <a:solidFill>
                  <a:schemeClr val="tx1"/>
                </a:solidFill>
              </a:rPr>
              <a:t>caCore CQL query</a:t>
            </a:r>
            <a:endParaRPr lang="en-US">
              <a:solidFill>
                <a:schemeClr val="tx1"/>
              </a:solidFill>
            </a:endParaRPr>
          </a:p>
          <a:p>
            <a:pPr algn="ctr"/>
            <a:r>
              <a:rPr lang="en-US" sz="700">
                <a:solidFill>
                  <a:schemeClr val="tx1"/>
                </a:solidFill>
              </a:rPr>
              <a:t>processor</a:t>
            </a:r>
            <a:endParaRPr lang="en-US">
              <a:solidFill>
                <a:schemeClr val="tx1"/>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 name="Rounded Rectangle 13"/>
          <p:cNvSpPr/>
          <p:nvPr/>
        </p:nvSpPr>
        <p:spPr>
          <a:xfrm>
            <a:off x="5486400" y="3048000"/>
            <a:ext cx="3505200" cy="16764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52227" name="Title 1"/>
          <p:cNvSpPr>
            <a:spLocks noGrp="1"/>
          </p:cNvSpPr>
          <p:nvPr>
            <p:ph type="title"/>
          </p:nvPr>
        </p:nvSpPr>
        <p:spPr/>
        <p:txBody>
          <a:bodyPr/>
          <a:lstStyle/>
          <a:p>
            <a:pPr eaLnBrk="1" hangingPunct="1"/>
            <a:r>
              <a:rPr lang="en-US"/>
              <a:t>How will users find me</a:t>
            </a:r>
          </a:p>
        </p:txBody>
      </p:sp>
      <p:sp>
        <p:nvSpPr>
          <p:cNvPr id="52228" name="Content Placeholder 2"/>
          <p:cNvSpPr>
            <a:spLocks noGrp="1"/>
          </p:cNvSpPr>
          <p:nvPr>
            <p:ph idx="1"/>
          </p:nvPr>
        </p:nvSpPr>
        <p:spPr/>
        <p:txBody>
          <a:bodyPr/>
          <a:lstStyle/>
          <a:p>
            <a:pPr eaLnBrk="1" hangingPunct="1"/>
            <a:r>
              <a:rPr lang="en-US" sz="1800"/>
              <a:t>We will send our metadata to an index service that can be queried by grid users.</a:t>
            </a:r>
          </a:p>
        </p:txBody>
      </p:sp>
      <p:sp>
        <p:nvSpPr>
          <p:cNvPr id="4" name="Flowchart: Magnetic Disk 3"/>
          <p:cNvSpPr/>
          <p:nvPr/>
        </p:nvSpPr>
        <p:spPr>
          <a:xfrm>
            <a:off x="8001000" y="3581400"/>
            <a:ext cx="914400" cy="612775"/>
          </a:xfrm>
          <a:prstGeom prst="flowChartMagneticDisk">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rgbClr val="FFFFFF"/>
                </a:solidFill>
              </a:rPr>
              <a:t>caBIO</a:t>
            </a:r>
          </a:p>
        </p:txBody>
      </p:sp>
      <p:sp>
        <p:nvSpPr>
          <p:cNvPr id="5" name="Cloud 4"/>
          <p:cNvSpPr/>
          <p:nvPr/>
        </p:nvSpPr>
        <p:spPr>
          <a:xfrm>
            <a:off x="228600" y="2743200"/>
            <a:ext cx="4876800" cy="23622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2800">
                <a:solidFill>
                  <a:schemeClr val="tx1"/>
                </a:solidFill>
              </a:rPr>
              <a:t>Grid</a:t>
            </a:r>
          </a:p>
        </p:txBody>
      </p:sp>
      <p:sp>
        <p:nvSpPr>
          <p:cNvPr id="6" name="Oval 5"/>
          <p:cNvSpPr/>
          <p:nvPr/>
        </p:nvSpPr>
        <p:spPr>
          <a:xfrm>
            <a:off x="5791200" y="3200400"/>
            <a:ext cx="152400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rgbClr val="FFFFFF"/>
                </a:solidFill>
              </a:rPr>
              <a:t>caBIO</a:t>
            </a:r>
          </a:p>
          <a:p>
            <a:pPr algn="ctr"/>
            <a:r>
              <a:rPr lang="en-US">
                <a:solidFill>
                  <a:srgbClr val="FFFFFF"/>
                </a:solidFill>
              </a:rPr>
              <a:t>Grid </a:t>
            </a:r>
            <a:br>
              <a:rPr lang="en-US">
                <a:solidFill>
                  <a:srgbClr val="FFFFFF"/>
                </a:solidFill>
              </a:rPr>
            </a:br>
            <a:r>
              <a:rPr lang="en-US">
                <a:solidFill>
                  <a:srgbClr val="FFFFFF"/>
                </a:solidFill>
              </a:rPr>
              <a:t>Service</a:t>
            </a:r>
          </a:p>
        </p:txBody>
      </p:sp>
      <p:sp>
        <p:nvSpPr>
          <p:cNvPr id="10" name="Oval 9"/>
          <p:cNvSpPr/>
          <p:nvPr/>
        </p:nvSpPr>
        <p:spPr>
          <a:xfrm>
            <a:off x="4876800" y="5181600"/>
            <a:ext cx="1524000" cy="1371600"/>
          </a:xfrm>
          <a:prstGeom prst="ellipse">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chemeClr val="tx1"/>
                </a:solidFill>
              </a:rPr>
              <a:t>Index Service</a:t>
            </a:r>
            <a:r>
              <a:rPr lang="en-US">
                <a:solidFill>
                  <a:srgbClr val="FFFFFF"/>
                </a:solidFill>
              </a:rPr>
              <a:t/>
            </a:r>
            <a:br>
              <a:rPr lang="en-US">
                <a:solidFill>
                  <a:srgbClr val="FFFFFF"/>
                </a:solidFill>
              </a:rPr>
            </a:br>
            <a:endParaRPr lang="en-US">
              <a:solidFill>
                <a:srgbClr val="FFFFFF"/>
              </a:solidFill>
            </a:endParaRPr>
          </a:p>
        </p:txBody>
      </p:sp>
      <p:sp>
        <p:nvSpPr>
          <p:cNvPr id="11" name="Left Arrow 10"/>
          <p:cNvSpPr/>
          <p:nvPr/>
        </p:nvSpPr>
        <p:spPr>
          <a:xfrm rot="17731379">
            <a:off x="5791995" y="4653756"/>
            <a:ext cx="652462" cy="485775"/>
          </a:xfrm>
          <a:prstGeom prst="lef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2" name="Left Arrow 11"/>
          <p:cNvSpPr/>
          <p:nvPr/>
        </p:nvSpPr>
        <p:spPr>
          <a:xfrm rot="2528368">
            <a:off x="4238625" y="4808538"/>
            <a:ext cx="892175" cy="484187"/>
          </a:xfrm>
          <a:prstGeom prst="lef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pic>
        <p:nvPicPr>
          <p:cNvPr id="52237" name="Picture 12" descr="textDocument.png"/>
          <p:cNvPicPr>
            <a:picLocks noChangeAspect="1"/>
          </p:cNvPicPr>
          <p:nvPr/>
        </p:nvPicPr>
        <p:blipFill>
          <a:blip r:embed="rId2"/>
          <a:srcRect/>
          <a:stretch>
            <a:fillRect/>
          </a:stretch>
        </p:blipFill>
        <p:spPr bwMode="auto">
          <a:xfrm>
            <a:off x="6096000" y="4724400"/>
            <a:ext cx="152400" cy="152400"/>
          </a:xfrm>
          <a:prstGeom prst="rect">
            <a:avLst/>
          </a:prstGeom>
          <a:noFill/>
          <a:ln w="9525">
            <a:noFill/>
            <a:miter lim="800000"/>
            <a:headEnd/>
            <a:tailEnd/>
          </a:ln>
        </p:spPr>
      </p:pic>
      <p:sp>
        <p:nvSpPr>
          <p:cNvPr id="52238" name="TextBox 14"/>
          <p:cNvSpPr txBox="1">
            <a:spLocks noChangeArrowheads="1"/>
          </p:cNvSpPr>
          <p:nvPr/>
        </p:nvSpPr>
        <p:spPr bwMode="auto">
          <a:xfrm>
            <a:off x="6553200" y="2743200"/>
            <a:ext cx="1390650" cy="369888"/>
          </a:xfrm>
          <a:prstGeom prst="rect">
            <a:avLst/>
          </a:prstGeom>
          <a:noFill/>
          <a:ln w="9525">
            <a:noFill/>
            <a:miter lim="800000"/>
            <a:headEnd/>
            <a:tailEnd/>
          </a:ln>
        </p:spPr>
        <p:txBody>
          <a:bodyPr wrap="none">
            <a:prstTxWarp prst="textNoShape">
              <a:avLst/>
            </a:prstTxWarp>
            <a:spAutoFit/>
          </a:bodyPr>
          <a:lstStyle/>
          <a:p>
            <a:r>
              <a:rPr lang="en-US"/>
              <a:t>GridService</a:t>
            </a:r>
          </a:p>
        </p:txBody>
      </p:sp>
      <p:sp>
        <p:nvSpPr>
          <p:cNvPr id="16" name="Oval 15"/>
          <p:cNvSpPr/>
          <p:nvPr/>
        </p:nvSpPr>
        <p:spPr>
          <a:xfrm>
            <a:off x="5791200" y="3200400"/>
            <a:ext cx="1524000" cy="1371600"/>
          </a:xfrm>
          <a:prstGeom prst="ellipse">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chemeClr val="tx1"/>
                </a:solidFill>
              </a:rPr>
              <a:t>caGrid</a:t>
            </a:r>
          </a:p>
          <a:p>
            <a:pPr algn="ctr"/>
            <a:r>
              <a:rPr lang="en-US">
                <a:solidFill>
                  <a:schemeClr val="tx1"/>
                </a:solidFill>
              </a:rPr>
              <a:t>Data</a:t>
            </a:r>
            <a:br>
              <a:rPr lang="en-US">
                <a:solidFill>
                  <a:schemeClr val="tx1"/>
                </a:solidFill>
              </a:rPr>
            </a:br>
            <a:r>
              <a:rPr lang="en-US">
                <a:solidFill>
                  <a:schemeClr val="tx1"/>
                </a:solidFill>
              </a:rPr>
              <a:t>Service</a:t>
            </a:r>
          </a:p>
        </p:txBody>
      </p:sp>
      <p:sp>
        <p:nvSpPr>
          <p:cNvPr id="15" name="Oval 14"/>
          <p:cNvSpPr/>
          <p:nvPr/>
        </p:nvSpPr>
        <p:spPr>
          <a:xfrm>
            <a:off x="6858000" y="3657600"/>
            <a:ext cx="838200" cy="533400"/>
          </a:xfrm>
          <a:prstGeom prst="ellipse">
            <a:avLst/>
          </a:prstGeom>
          <a:solidFill>
            <a:schemeClr val="accent3">
              <a:lumMod val="65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700">
                <a:solidFill>
                  <a:schemeClr val="tx1"/>
                </a:solidFill>
              </a:rPr>
              <a:t>caCore CQL query</a:t>
            </a:r>
            <a:endParaRPr lang="en-US">
              <a:solidFill>
                <a:schemeClr val="tx1"/>
              </a:solidFill>
            </a:endParaRPr>
          </a:p>
          <a:p>
            <a:pPr algn="ctr"/>
            <a:r>
              <a:rPr lang="en-US" sz="700">
                <a:solidFill>
                  <a:schemeClr val="tx1"/>
                </a:solidFill>
              </a:rPr>
              <a:t>processor</a:t>
            </a:r>
            <a:endParaRPr lang="en-US">
              <a:solidFill>
                <a:schemeClr val="tx1"/>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atin typeface="Tahoma" pitchFamily="-108" charset="0"/>
              </a:rPr>
              <a:t>GAARDS Overview</a:t>
            </a:r>
          </a:p>
        </p:txBody>
      </p:sp>
      <p:sp>
        <p:nvSpPr>
          <p:cNvPr id="53251" name="Rectangle 3"/>
          <p:cNvSpPr>
            <a:spLocks noGrp="1" noChangeArrowheads="1"/>
          </p:cNvSpPr>
          <p:nvPr>
            <p:ph idx="1"/>
          </p:nvPr>
        </p:nvSpPr>
        <p:spPr/>
        <p:txBody>
          <a:bodyPr/>
          <a:lstStyle/>
          <a:p>
            <a:pPr eaLnBrk="1" hangingPunct="1"/>
            <a:r>
              <a:rPr lang="en-US" sz="1800" b="0">
                <a:latin typeface="Tahoma" pitchFamily="-108" charset="0"/>
              </a:rPr>
              <a:t>Grid Authentication and Authorization with Reliably Distributed Services (GAARDS)</a:t>
            </a:r>
          </a:p>
          <a:p>
            <a:pPr lvl="1" eaLnBrk="1" hangingPunct="1"/>
            <a:r>
              <a:rPr lang="en-US" sz="1800">
                <a:solidFill>
                  <a:srgbClr val="000000"/>
                </a:solidFill>
                <a:latin typeface="Tahoma" pitchFamily="-108" charset="0"/>
              </a:rPr>
              <a:t>GAARDS provides services and tools for the administration and enforcement of security policy in an enterprise Grid.  </a:t>
            </a:r>
          </a:p>
          <a:p>
            <a:pPr lvl="1" eaLnBrk="1" hangingPunct="1"/>
            <a:r>
              <a:rPr lang="en-US" sz="1800">
                <a:solidFill>
                  <a:srgbClr val="000000"/>
                </a:solidFill>
                <a:latin typeface="Tahoma" pitchFamily="-108" charset="0"/>
              </a:rPr>
              <a:t>Developed on top of the Globus Toolkit </a:t>
            </a:r>
          </a:p>
          <a:p>
            <a:pPr lvl="1" eaLnBrk="1" hangingPunct="1"/>
            <a:r>
              <a:rPr lang="en-US" sz="1800">
                <a:solidFill>
                  <a:srgbClr val="000000"/>
                </a:solidFill>
                <a:latin typeface="Tahoma" pitchFamily="-108" charset="0"/>
              </a:rPr>
              <a:t>Extends the Grid Security Infrastructure (GSI) </a:t>
            </a:r>
          </a:p>
          <a:p>
            <a:pPr lvl="1" eaLnBrk="1" hangingPunct="1"/>
            <a:r>
              <a:rPr lang="en-US" sz="1800">
                <a:solidFill>
                  <a:srgbClr val="000000"/>
                </a:solidFill>
                <a:latin typeface="Tahoma" pitchFamily="-108" charset="0"/>
              </a:rPr>
              <a:t> Provide enterprise services and administrative tools for:</a:t>
            </a:r>
          </a:p>
          <a:p>
            <a:pPr lvl="2" eaLnBrk="1" hangingPunct="1"/>
            <a:r>
              <a:rPr lang="en-US">
                <a:solidFill>
                  <a:srgbClr val="000000"/>
                </a:solidFill>
                <a:latin typeface="Tahoma" pitchFamily="-108" charset="0"/>
              </a:rPr>
              <a:t>Grid User Management </a:t>
            </a:r>
          </a:p>
          <a:p>
            <a:pPr lvl="2" eaLnBrk="1" hangingPunct="1"/>
            <a:r>
              <a:rPr lang="en-US">
                <a:solidFill>
                  <a:srgbClr val="000000"/>
                </a:solidFill>
                <a:latin typeface="Tahoma" pitchFamily="-108" charset="0"/>
              </a:rPr>
              <a:t>Identity Federation</a:t>
            </a:r>
          </a:p>
          <a:p>
            <a:pPr lvl="2" eaLnBrk="1" hangingPunct="1"/>
            <a:r>
              <a:rPr lang="en-US">
                <a:solidFill>
                  <a:srgbClr val="000000"/>
                </a:solidFill>
                <a:latin typeface="Tahoma" pitchFamily="-108" charset="0"/>
              </a:rPr>
              <a:t>Trust management</a:t>
            </a:r>
          </a:p>
          <a:p>
            <a:pPr lvl="2" eaLnBrk="1" hangingPunct="1"/>
            <a:r>
              <a:rPr lang="en-US">
                <a:solidFill>
                  <a:srgbClr val="000000"/>
                </a:solidFill>
                <a:latin typeface="Tahoma" pitchFamily="-108" charset="0"/>
              </a:rPr>
              <a:t>Group/VO management</a:t>
            </a:r>
          </a:p>
          <a:p>
            <a:pPr lvl="2" eaLnBrk="1" hangingPunct="1"/>
            <a:r>
              <a:rPr lang="en-US">
                <a:solidFill>
                  <a:srgbClr val="000000"/>
                </a:solidFill>
                <a:latin typeface="Tahoma" pitchFamily="-108" charset="0"/>
              </a:rPr>
              <a:t>Access Control Policy management and enforcement</a:t>
            </a:r>
          </a:p>
          <a:p>
            <a:pPr lvl="2" eaLnBrk="1" hangingPunct="1"/>
            <a:r>
              <a:rPr lang="en-US">
                <a:solidFill>
                  <a:srgbClr val="000000"/>
                </a:solidFill>
                <a:latin typeface="Tahoma" pitchFamily="-108" charset="0"/>
              </a:rPr>
              <a:t>Integration between existing security domains and the grid security domain</a:t>
            </a:r>
          </a:p>
          <a:p>
            <a:pPr lvl="2" eaLnBrk="1" hangingPunct="1"/>
            <a:r>
              <a:rPr lang="en-US">
                <a:solidFill>
                  <a:srgbClr val="000000"/>
                </a:solidFill>
                <a:latin typeface="Tahoma" pitchFamily="-108" charset="0"/>
              </a:rPr>
              <a:t>Delegation</a:t>
            </a:r>
          </a:p>
          <a:p>
            <a:pPr lvl="2" eaLnBrk="1" hangingPunct="1"/>
            <a:r>
              <a:rPr lang="en-US">
                <a:solidFill>
                  <a:srgbClr val="000000"/>
                </a:solidFill>
                <a:latin typeface="Tahoma" pitchFamily="-108" charset="0"/>
              </a:rPr>
              <a:t>Web Application integration</a:t>
            </a:r>
          </a:p>
          <a:p>
            <a:pPr eaLnBrk="1" hangingPunct="1"/>
            <a:endParaRPr lang="en-US" sz="1800">
              <a:latin typeface="Tahoma" pitchFamily="-10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t>GAARDS Components</a:t>
            </a:r>
          </a:p>
        </p:txBody>
      </p:sp>
      <p:sp>
        <p:nvSpPr>
          <p:cNvPr id="54275" name="Rectangle 3"/>
          <p:cNvSpPr>
            <a:spLocks noGrp="1" noChangeArrowheads="1"/>
          </p:cNvSpPr>
          <p:nvPr>
            <p:ph idx="1"/>
          </p:nvPr>
        </p:nvSpPr>
        <p:spPr/>
        <p:txBody>
          <a:bodyPr/>
          <a:lstStyle/>
          <a:p>
            <a:r>
              <a:rPr lang="en-US" sz="1800"/>
              <a:t>Dorian </a:t>
            </a:r>
          </a:p>
          <a:p>
            <a:pPr lvl="1"/>
            <a:r>
              <a:rPr lang="en-US" sz="1600"/>
              <a:t>Grid User and Host Account Management</a:t>
            </a:r>
          </a:p>
          <a:p>
            <a:pPr lvl="1"/>
            <a:r>
              <a:rPr lang="en-US" sz="1600"/>
              <a:t>Integration point between external security domains and the grid</a:t>
            </a:r>
          </a:p>
          <a:p>
            <a:pPr lvl="1"/>
            <a:r>
              <a:rPr lang="en-US" sz="1600"/>
              <a:t>Allows accounts managed in external domains to be federated and managed in the grid</a:t>
            </a:r>
          </a:p>
          <a:p>
            <a:pPr lvl="1"/>
            <a:r>
              <a:rPr lang="en-US" sz="1600"/>
              <a:t>Dorian allows users to use their existing credentials (external to the grid) to authenticate to the grid</a:t>
            </a:r>
          </a:p>
          <a:p>
            <a:r>
              <a:rPr lang="en-US" sz="1800"/>
              <a:t>Grid Trust Service (GTS)</a:t>
            </a:r>
          </a:p>
          <a:p>
            <a:pPr lvl="1"/>
            <a:r>
              <a:rPr lang="en-US" sz="1600"/>
              <a:t>Creation and Management of a federated trust fabric</a:t>
            </a:r>
          </a:p>
          <a:p>
            <a:pPr lvl="1"/>
            <a:r>
              <a:rPr lang="en-US" sz="1600"/>
              <a:t>Supports applications and services in deciding whether or not signers of digital credentials/user attributes can be trusted</a:t>
            </a:r>
          </a:p>
          <a:p>
            <a:pPr lvl="1"/>
            <a:r>
              <a:rPr lang="en-US" sz="1600"/>
              <a:t>Supports the provisioning of trusted certificate authorities and corresponding CRLS</a:t>
            </a:r>
          </a:p>
          <a:p>
            <a:r>
              <a:rPr lang="en-US" sz="1800"/>
              <a:t>Grid Grouper</a:t>
            </a:r>
          </a:p>
          <a:p>
            <a:pPr lvl="1"/>
            <a:r>
              <a:rPr lang="en-US" sz="1600"/>
              <a:t>Group management service for the grid</a:t>
            </a:r>
          </a:p>
          <a:p>
            <a:pPr lvl="1"/>
            <a:r>
              <a:rPr lang="en-US" sz="1600"/>
              <a:t>Provides a group-based authorization solution for the Grid</a:t>
            </a:r>
          </a:p>
          <a:p>
            <a:pPr lvl="1"/>
            <a:r>
              <a:rPr lang="en-US" sz="1600"/>
              <a:t>Enforce authorization policy based on membership to groups</a:t>
            </a:r>
          </a:p>
          <a:p>
            <a:pPr lvl="1"/>
            <a:endParaRPr lang="en-US" sz="1600"/>
          </a:p>
          <a:p>
            <a:endParaRPr lang="en-US" sz="18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t>Driving needs:</a:t>
            </a:r>
            <a:br>
              <a:rPr lang="en-US"/>
            </a:br>
            <a:r>
              <a:rPr lang="en-US"/>
              <a:t>cancer Biomedical Informatics Grid</a:t>
            </a:r>
          </a:p>
        </p:txBody>
      </p:sp>
      <p:sp>
        <p:nvSpPr>
          <p:cNvPr id="18435" name="Content Placeholder 2"/>
          <p:cNvSpPr>
            <a:spLocks noGrp="1"/>
          </p:cNvSpPr>
          <p:nvPr>
            <p:ph idx="1"/>
          </p:nvPr>
        </p:nvSpPr>
        <p:spPr/>
        <p:txBody>
          <a:bodyPr/>
          <a:lstStyle/>
          <a:p>
            <a:pPr eaLnBrk="1" hangingPunct="1"/>
            <a:r>
              <a:rPr lang="en-US" sz="2000"/>
              <a:t>A multitude of “legacy” information systems, most of which cannot be readily shared between institutions</a:t>
            </a:r>
          </a:p>
          <a:p>
            <a:pPr eaLnBrk="1" hangingPunct="1"/>
            <a:r>
              <a:rPr lang="en-US" sz="2000"/>
              <a:t>An absence of tools to connect different databases</a:t>
            </a:r>
          </a:p>
          <a:p>
            <a:pPr eaLnBrk="1" hangingPunct="1"/>
            <a:r>
              <a:rPr lang="en-US" sz="2000"/>
              <a:t>An absence of common data formats</a:t>
            </a:r>
          </a:p>
          <a:p>
            <a:pPr eaLnBrk="1" hangingPunct="1"/>
            <a:r>
              <a:rPr lang="en-US" sz="2000"/>
              <a:t>A huge and growing volume of data must be collected, analyzed, and made accessible</a:t>
            </a:r>
          </a:p>
          <a:p>
            <a:pPr eaLnBrk="1" hangingPunct="1"/>
            <a:r>
              <a:rPr lang="en-US" sz="2000"/>
              <a:t>Few common vocabularies, making it difficult, if not impossible, to interlink diverse research and clinical results</a:t>
            </a:r>
          </a:p>
          <a:p>
            <a:pPr eaLnBrk="1" hangingPunct="1"/>
            <a:r>
              <a:rPr lang="en-US" sz="2000"/>
              <a:t>Difficulty in identifying and accessing available resources</a:t>
            </a:r>
          </a:p>
          <a:p>
            <a:pPr eaLnBrk="1" hangingPunct="1"/>
            <a:r>
              <a:rPr lang="en-US" sz="2000"/>
              <a:t>An absence of information infrastructure to share data within an institution, or among different institutions</a:t>
            </a:r>
          </a:p>
          <a:p>
            <a:pPr eaLnBrk="1" hangingPunct="1"/>
            <a:endParaRPr lang="en-US" sz="2000"/>
          </a:p>
        </p:txBody>
      </p:sp>
    </p:spTree>
  </p:cSld>
  <p:clrMapOvr>
    <a:masterClrMapping/>
  </p:clrMapOvr>
  <p:transition advClick="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t>GAARDS Components cont.</a:t>
            </a:r>
          </a:p>
        </p:txBody>
      </p:sp>
      <p:sp>
        <p:nvSpPr>
          <p:cNvPr id="55299" name="Rectangle 3"/>
          <p:cNvSpPr>
            <a:spLocks noGrp="1" noChangeArrowheads="1"/>
          </p:cNvSpPr>
          <p:nvPr>
            <p:ph idx="1"/>
          </p:nvPr>
        </p:nvSpPr>
        <p:spPr/>
        <p:txBody>
          <a:bodyPr/>
          <a:lstStyle/>
          <a:p>
            <a:r>
              <a:rPr lang="en-US" sz="2000"/>
              <a:t>Authentication Service </a:t>
            </a:r>
          </a:p>
          <a:p>
            <a:pPr lvl="1"/>
            <a:r>
              <a:rPr lang="en-US" sz="1800"/>
              <a:t>Integrates existing credentials providers into the grid</a:t>
            </a:r>
          </a:p>
          <a:p>
            <a:pPr lvl="1"/>
            <a:r>
              <a:rPr lang="en-US" sz="1800"/>
              <a:t>Provides a uniform grid interface for authenticating to existing credential providers</a:t>
            </a:r>
          </a:p>
          <a:p>
            <a:pPr lvl="1"/>
            <a:r>
              <a:rPr lang="en-US" sz="1800"/>
              <a:t>Applications can communicate with any credential provider</a:t>
            </a:r>
          </a:p>
          <a:p>
            <a:r>
              <a:rPr lang="en-US" sz="2000"/>
              <a:t>Credential Delegation Service (CDS)</a:t>
            </a:r>
          </a:p>
          <a:p>
            <a:pPr lvl="1"/>
            <a:r>
              <a:rPr lang="en-US" sz="1800"/>
              <a:t>Enables users/services (delegator) to delegate their Grid credentials to other users/services (delegatee) such that the delegatee(s) may act on the delegator's behalf</a:t>
            </a:r>
          </a:p>
          <a:p>
            <a:pPr lvl="1"/>
            <a:r>
              <a:rPr lang="en-US" sz="1800"/>
              <a:t>Extendible delegation policies</a:t>
            </a:r>
          </a:p>
          <a:p>
            <a:pPr lvl="1"/>
            <a:r>
              <a:rPr lang="en-US" sz="1800"/>
              <a:t>Auditing support</a:t>
            </a:r>
          </a:p>
          <a:p>
            <a:r>
              <a:rPr lang="en-US" sz="2000"/>
              <a:t>Web Single Sign-On (WebSSO)</a:t>
            </a:r>
          </a:p>
          <a:p>
            <a:pPr lvl="1"/>
            <a:r>
              <a:rPr lang="en-US" sz="1800"/>
              <a:t>Provide “Single Sign-On” capabilities for web applications which interact with the grid</a:t>
            </a:r>
          </a:p>
          <a:p>
            <a:pPr lvl="1"/>
            <a:r>
              <a:rPr lang="en-US" sz="1800"/>
              <a:t>Leverage grid credentials for authentication</a:t>
            </a:r>
          </a:p>
          <a:p>
            <a:pPr lvl="1"/>
            <a:r>
              <a:rPr lang="en-US" sz="1800"/>
              <a:t>Allows web applications to invoke grid services on the user’s behalf</a:t>
            </a:r>
          </a:p>
          <a:p>
            <a:pPr lvl="1"/>
            <a:endParaRPr lang="en-US" sz="180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GAARDS Components cont.</a:t>
            </a:r>
          </a:p>
        </p:txBody>
      </p:sp>
      <p:sp>
        <p:nvSpPr>
          <p:cNvPr id="56323" name="Content Placeholder 2"/>
          <p:cNvSpPr>
            <a:spLocks noGrp="1"/>
          </p:cNvSpPr>
          <p:nvPr>
            <p:ph idx="1"/>
          </p:nvPr>
        </p:nvSpPr>
        <p:spPr/>
        <p:txBody>
          <a:bodyPr/>
          <a:lstStyle/>
          <a:p>
            <a:r>
              <a:rPr lang="en-US" sz="2000"/>
              <a:t>Common Security Module (CSM)</a:t>
            </a:r>
          </a:p>
          <a:p>
            <a:pPr lvl="1"/>
            <a:r>
              <a:rPr lang="en-US" sz="1800"/>
              <a:t>Provides a centralize approach to managing and enforcing access control policy authorization</a:t>
            </a:r>
          </a:p>
          <a:p>
            <a:r>
              <a:rPr lang="en-US" sz="2000"/>
              <a:t>Security Metadata</a:t>
            </a:r>
          </a:p>
          <a:p>
            <a:pPr lvl="1"/>
            <a:r>
              <a:rPr lang="en-US" sz="1800"/>
              <a:t>Ensures communication interoperability between grid services</a:t>
            </a:r>
          </a:p>
          <a:p>
            <a:endParaRPr lang="en-US" sz="2000"/>
          </a:p>
          <a:p>
            <a:endParaRPr lang="en-US" sz="2000"/>
          </a:p>
          <a:p>
            <a:endParaRPr lang="en-US" sz="2000"/>
          </a:p>
          <a:p>
            <a:pPr lvl="1"/>
            <a:endParaRPr lang="en-US" sz="1800"/>
          </a:p>
          <a:p>
            <a:endParaRPr lang="en-US" sz="2000"/>
          </a:p>
          <a:p>
            <a:endParaRPr lang="en-US" sz="2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Rectangle 2"/>
          <p:cNvSpPr>
            <a:spLocks noGrp="1" noChangeArrowheads="1"/>
          </p:cNvSpPr>
          <p:nvPr>
            <p:ph type="title" sz="quarter"/>
          </p:nvPr>
        </p:nvSpPr>
        <p:spPr/>
        <p:txBody>
          <a:bodyPr/>
          <a:lstStyle/>
          <a:p>
            <a:pPr eaLnBrk="1" hangingPunct="1"/>
            <a:r>
              <a:rPr lang="en-US">
                <a:latin typeface="Tahoma" pitchFamily="-108" charset="0"/>
              </a:rPr>
              <a:t>GAARDS in Action</a:t>
            </a:r>
          </a:p>
        </p:txBody>
      </p:sp>
      <p:pic>
        <p:nvPicPr>
          <p:cNvPr id="57347" name="Picture 4" descr="gaards-authentication"/>
          <p:cNvPicPr>
            <a:picLocks noChangeAspect="1" noChangeArrowheads="1"/>
          </p:cNvPicPr>
          <p:nvPr/>
        </p:nvPicPr>
        <p:blipFill>
          <a:blip r:embed="rId3"/>
          <a:srcRect/>
          <a:stretch>
            <a:fillRect/>
          </a:stretch>
        </p:blipFill>
        <p:spPr bwMode="auto">
          <a:xfrm>
            <a:off x="654050" y="1524000"/>
            <a:ext cx="3536950" cy="5029200"/>
          </a:xfrm>
          <a:prstGeom prst="rect">
            <a:avLst/>
          </a:prstGeom>
          <a:noFill/>
          <a:ln w="9525">
            <a:noFill/>
            <a:miter lim="800000"/>
            <a:headEnd/>
            <a:tailEnd/>
          </a:ln>
        </p:spPr>
      </p:pic>
      <p:pic>
        <p:nvPicPr>
          <p:cNvPr id="57348" name="Picture 5" descr="gaards-authorization"/>
          <p:cNvPicPr>
            <a:picLocks noChangeAspect="1" noChangeArrowheads="1"/>
          </p:cNvPicPr>
          <p:nvPr/>
        </p:nvPicPr>
        <p:blipFill>
          <a:blip r:embed="rId4"/>
          <a:srcRect/>
          <a:stretch>
            <a:fillRect/>
          </a:stretch>
        </p:blipFill>
        <p:spPr bwMode="auto">
          <a:xfrm>
            <a:off x="5438775" y="1514475"/>
            <a:ext cx="2638425" cy="1609725"/>
          </a:xfrm>
          <a:prstGeom prst="rect">
            <a:avLst/>
          </a:prstGeom>
          <a:noFill/>
          <a:ln w="9525">
            <a:noFill/>
            <a:miter lim="800000"/>
            <a:headEnd/>
            <a:tailEnd/>
          </a:ln>
        </p:spPr>
      </p:pic>
      <p:pic>
        <p:nvPicPr>
          <p:cNvPr id="57349" name="Picture 6" descr="gaards-grid-services"/>
          <p:cNvPicPr>
            <a:picLocks noChangeAspect="1" noChangeArrowheads="1"/>
          </p:cNvPicPr>
          <p:nvPr/>
        </p:nvPicPr>
        <p:blipFill>
          <a:blip r:embed="rId5"/>
          <a:srcRect/>
          <a:stretch>
            <a:fillRect/>
          </a:stretch>
        </p:blipFill>
        <p:spPr bwMode="auto">
          <a:xfrm>
            <a:off x="5410200" y="3536950"/>
            <a:ext cx="2514600" cy="1416050"/>
          </a:xfrm>
          <a:prstGeom prst="rect">
            <a:avLst/>
          </a:prstGeom>
          <a:noFill/>
          <a:ln w="9525">
            <a:noFill/>
            <a:miter lim="800000"/>
            <a:headEnd/>
            <a:tailEnd/>
          </a:ln>
        </p:spPr>
      </p:pic>
      <p:pic>
        <p:nvPicPr>
          <p:cNvPr id="57350" name="Picture 7" descr="gaards-applicaiton"/>
          <p:cNvPicPr>
            <a:picLocks noChangeAspect="1" noChangeArrowheads="1"/>
          </p:cNvPicPr>
          <p:nvPr/>
        </p:nvPicPr>
        <p:blipFill>
          <a:blip r:embed="rId6"/>
          <a:srcRect/>
          <a:stretch>
            <a:fillRect/>
          </a:stretch>
        </p:blipFill>
        <p:spPr bwMode="auto">
          <a:xfrm>
            <a:off x="5715000" y="5308600"/>
            <a:ext cx="1600200" cy="13065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Rectangle 2"/>
          <p:cNvSpPr>
            <a:spLocks noGrp="1" noChangeArrowheads="1"/>
          </p:cNvSpPr>
          <p:nvPr>
            <p:ph type="title" sz="quarter"/>
          </p:nvPr>
        </p:nvSpPr>
        <p:spPr/>
        <p:txBody>
          <a:bodyPr/>
          <a:lstStyle/>
          <a:p>
            <a:pPr eaLnBrk="1" hangingPunct="1"/>
            <a:r>
              <a:rPr lang="en-US">
                <a:latin typeface="Tahoma" pitchFamily="-108" charset="0"/>
              </a:rPr>
              <a:t>GAARDS in Action</a:t>
            </a:r>
          </a:p>
        </p:txBody>
      </p:sp>
      <p:pic>
        <p:nvPicPr>
          <p:cNvPr id="58371" name="Picture 3" descr="gaards-authentication"/>
          <p:cNvPicPr>
            <a:picLocks noChangeAspect="1" noChangeArrowheads="1"/>
          </p:cNvPicPr>
          <p:nvPr/>
        </p:nvPicPr>
        <p:blipFill>
          <a:blip r:embed="rId3"/>
          <a:srcRect/>
          <a:stretch>
            <a:fillRect/>
          </a:stretch>
        </p:blipFill>
        <p:spPr bwMode="auto">
          <a:xfrm>
            <a:off x="654050" y="1524000"/>
            <a:ext cx="3536950" cy="5029200"/>
          </a:xfrm>
          <a:prstGeom prst="rect">
            <a:avLst/>
          </a:prstGeom>
          <a:noFill/>
          <a:ln w="9525">
            <a:noFill/>
            <a:miter lim="800000"/>
            <a:headEnd/>
            <a:tailEnd/>
          </a:ln>
        </p:spPr>
      </p:pic>
      <p:pic>
        <p:nvPicPr>
          <p:cNvPr id="58372" name="Picture 4" descr="gaards-authorization"/>
          <p:cNvPicPr>
            <a:picLocks noChangeAspect="1" noChangeArrowheads="1"/>
          </p:cNvPicPr>
          <p:nvPr/>
        </p:nvPicPr>
        <p:blipFill>
          <a:blip r:embed="rId4"/>
          <a:srcRect/>
          <a:stretch>
            <a:fillRect/>
          </a:stretch>
        </p:blipFill>
        <p:spPr bwMode="auto">
          <a:xfrm>
            <a:off x="5438775" y="1514475"/>
            <a:ext cx="2638425" cy="1609725"/>
          </a:xfrm>
          <a:prstGeom prst="rect">
            <a:avLst/>
          </a:prstGeom>
          <a:noFill/>
          <a:ln w="9525">
            <a:noFill/>
            <a:miter lim="800000"/>
            <a:headEnd/>
            <a:tailEnd/>
          </a:ln>
        </p:spPr>
      </p:pic>
      <p:pic>
        <p:nvPicPr>
          <p:cNvPr id="58373" name="Picture 5" descr="gaards-grid-services"/>
          <p:cNvPicPr>
            <a:picLocks noChangeAspect="1" noChangeArrowheads="1"/>
          </p:cNvPicPr>
          <p:nvPr/>
        </p:nvPicPr>
        <p:blipFill>
          <a:blip r:embed="rId5"/>
          <a:srcRect/>
          <a:stretch>
            <a:fillRect/>
          </a:stretch>
        </p:blipFill>
        <p:spPr bwMode="auto">
          <a:xfrm>
            <a:off x="5410200" y="3536950"/>
            <a:ext cx="2514600" cy="1416050"/>
          </a:xfrm>
          <a:prstGeom prst="rect">
            <a:avLst/>
          </a:prstGeom>
          <a:noFill/>
          <a:ln w="9525">
            <a:noFill/>
            <a:miter lim="800000"/>
            <a:headEnd/>
            <a:tailEnd/>
          </a:ln>
        </p:spPr>
      </p:pic>
      <p:pic>
        <p:nvPicPr>
          <p:cNvPr id="58374" name="Picture 6" descr="gaards-applicaiton"/>
          <p:cNvPicPr>
            <a:picLocks noChangeAspect="1" noChangeArrowheads="1"/>
          </p:cNvPicPr>
          <p:nvPr/>
        </p:nvPicPr>
        <p:blipFill>
          <a:blip r:embed="rId6"/>
          <a:srcRect/>
          <a:stretch>
            <a:fillRect/>
          </a:stretch>
        </p:blipFill>
        <p:spPr bwMode="auto">
          <a:xfrm>
            <a:off x="5715000" y="5308600"/>
            <a:ext cx="1600200" cy="1306513"/>
          </a:xfrm>
          <a:prstGeom prst="rect">
            <a:avLst/>
          </a:prstGeom>
          <a:noFill/>
          <a:ln w="9525">
            <a:noFill/>
            <a:miter lim="800000"/>
            <a:headEnd/>
            <a:tailEnd/>
          </a:ln>
        </p:spPr>
      </p:pic>
      <p:sp>
        <p:nvSpPr>
          <p:cNvPr id="58375" name="Line 7"/>
          <p:cNvSpPr>
            <a:spLocks noChangeShapeType="1"/>
          </p:cNvSpPr>
          <p:nvPr/>
        </p:nvSpPr>
        <p:spPr bwMode="auto">
          <a:xfrm flipH="1">
            <a:off x="4114800" y="5562600"/>
            <a:ext cx="1676400" cy="0"/>
          </a:xfrm>
          <a:prstGeom prst="line">
            <a:avLst/>
          </a:prstGeom>
          <a:noFill/>
          <a:ln w="50800">
            <a:solidFill>
              <a:srgbClr val="130745"/>
            </a:solidFill>
            <a:round/>
            <a:headEnd/>
            <a:tailEnd type="triangle" w="med" len="med"/>
          </a:ln>
        </p:spPr>
        <p:txBody>
          <a:bodyPr>
            <a:prstTxWarp prst="textNoShape">
              <a:avLst/>
            </a:prstTxWarp>
          </a:bodyPr>
          <a:lstStyle/>
          <a:p>
            <a:endParaRPr lang="en-US"/>
          </a:p>
        </p:txBody>
      </p:sp>
      <p:sp>
        <p:nvSpPr>
          <p:cNvPr id="58376" name="Text Box 8"/>
          <p:cNvSpPr txBox="1">
            <a:spLocks noChangeArrowheads="1"/>
          </p:cNvSpPr>
          <p:nvPr/>
        </p:nvSpPr>
        <p:spPr bwMode="auto">
          <a:xfrm>
            <a:off x="4151313" y="5165725"/>
            <a:ext cx="1716087" cy="396875"/>
          </a:xfrm>
          <a:prstGeom prst="rect">
            <a:avLst/>
          </a:prstGeom>
          <a:noFill/>
          <a:ln w="9525">
            <a:noFill/>
            <a:miter lim="800000"/>
            <a:headEnd/>
            <a:tailEnd/>
          </a:ln>
        </p:spPr>
        <p:txBody>
          <a:bodyPr wrap="none">
            <a:prstTxWarp prst="textNoShape">
              <a:avLst/>
            </a:prstTxWarp>
            <a:spAutoFit/>
          </a:bodyPr>
          <a:lstStyle/>
          <a:p>
            <a:pPr algn="ctr"/>
            <a:r>
              <a:rPr lang="en-US" sz="1000" b="1"/>
              <a:t>Authenticate with </a:t>
            </a:r>
          </a:p>
          <a:p>
            <a:pPr algn="ctr"/>
            <a:r>
              <a:rPr lang="en-US" sz="1000" b="1"/>
              <a:t>Local Credential Provider</a:t>
            </a:r>
          </a:p>
        </p:txBody>
      </p:sp>
      <p:sp>
        <p:nvSpPr>
          <p:cNvPr id="58377" name="Line 9"/>
          <p:cNvSpPr>
            <a:spLocks noChangeShapeType="1"/>
          </p:cNvSpPr>
          <p:nvPr/>
        </p:nvSpPr>
        <p:spPr bwMode="auto">
          <a:xfrm>
            <a:off x="4114800" y="6019800"/>
            <a:ext cx="1676400" cy="0"/>
          </a:xfrm>
          <a:prstGeom prst="line">
            <a:avLst/>
          </a:prstGeom>
          <a:noFill/>
          <a:ln w="50800">
            <a:solidFill>
              <a:srgbClr val="130745"/>
            </a:solidFill>
            <a:round/>
            <a:headEnd/>
            <a:tailEnd type="triangle" w="med" len="med"/>
          </a:ln>
        </p:spPr>
        <p:txBody>
          <a:bodyPr>
            <a:prstTxWarp prst="textNoShape">
              <a:avLst/>
            </a:prstTxWarp>
          </a:bodyPr>
          <a:lstStyle/>
          <a:p>
            <a:endParaRPr lang="en-US"/>
          </a:p>
        </p:txBody>
      </p:sp>
      <p:sp>
        <p:nvSpPr>
          <p:cNvPr id="58378" name="AutoShape 10"/>
          <p:cNvSpPr>
            <a:spLocks noChangeArrowheads="1"/>
          </p:cNvSpPr>
          <p:nvPr/>
        </p:nvSpPr>
        <p:spPr bwMode="auto">
          <a:xfrm>
            <a:off x="4724400" y="5867400"/>
            <a:ext cx="457200" cy="304800"/>
          </a:xfrm>
          <a:prstGeom prst="wave">
            <a:avLst>
              <a:gd name="adj1" fmla="val 13005"/>
              <a:gd name="adj2" fmla="val 0"/>
            </a:avLst>
          </a:prstGeom>
          <a:solidFill>
            <a:srgbClr val="C0C0C0"/>
          </a:solidFill>
          <a:ln w="9525">
            <a:solidFill>
              <a:schemeClr val="tx1"/>
            </a:solidFill>
            <a:round/>
            <a:headEnd/>
            <a:tailEnd/>
          </a:ln>
        </p:spPr>
        <p:txBody>
          <a:bodyPr wrap="none" anchor="ctr">
            <a:prstTxWarp prst="textNoShape">
              <a:avLst/>
            </a:prstTxWarp>
          </a:bodyPr>
          <a:lstStyle/>
          <a:p>
            <a:endParaRPr lang="en-US"/>
          </a:p>
        </p:txBody>
      </p:sp>
      <p:sp>
        <p:nvSpPr>
          <p:cNvPr id="58379" name="Text Box 11"/>
          <p:cNvSpPr txBox="1">
            <a:spLocks noChangeArrowheads="1"/>
          </p:cNvSpPr>
          <p:nvPr/>
        </p:nvSpPr>
        <p:spPr bwMode="auto">
          <a:xfrm>
            <a:off x="4398963" y="6156325"/>
            <a:ext cx="1163637" cy="244475"/>
          </a:xfrm>
          <a:prstGeom prst="rect">
            <a:avLst/>
          </a:prstGeom>
          <a:noFill/>
          <a:ln w="9525">
            <a:noFill/>
            <a:miter lim="800000"/>
            <a:headEnd/>
            <a:tailEnd/>
          </a:ln>
        </p:spPr>
        <p:txBody>
          <a:bodyPr wrap="none">
            <a:prstTxWarp prst="textNoShape">
              <a:avLst/>
            </a:prstTxWarp>
            <a:spAutoFit/>
          </a:bodyPr>
          <a:lstStyle/>
          <a:p>
            <a:pPr algn="ctr"/>
            <a:r>
              <a:rPr lang="en-US" sz="1000" b="1"/>
              <a:t>SAML Assertion</a:t>
            </a:r>
          </a:p>
        </p:txBody>
      </p:sp>
      <p:sp>
        <p:nvSpPr>
          <p:cNvPr id="58380" name="AutoShape 12"/>
          <p:cNvSpPr>
            <a:spLocks noChangeArrowheads="1"/>
          </p:cNvSpPr>
          <p:nvPr/>
        </p:nvSpPr>
        <p:spPr bwMode="auto">
          <a:xfrm>
            <a:off x="7772400" y="5029200"/>
            <a:ext cx="1371600" cy="838200"/>
          </a:xfrm>
          <a:prstGeom prst="wedgeRoundRectCallout">
            <a:avLst>
              <a:gd name="adj1" fmla="val -112500"/>
              <a:gd name="adj2" fmla="val 82764"/>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sz="1000"/>
              <a:t>User authenticates to local credential provider using your everyday user credentials</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Rectangle 2"/>
          <p:cNvSpPr>
            <a:spLocks noGrp="1" noChangeArrowheads="1"/>
          </p:cNvSpPr>
          <p:nvPr>
            <p:ph type="title" sz="quarter"/>
          </p:nvPr>
        </p:nvSpPr>
        <p:spPr/>
        <p:txBody>
          <a:bodyPr/>
          <a:lstStyle/>
          <a:p>
            <a:pPr eaLnBrk="1" hangingPunct="1"/>
            <a:r>
              <a:rPr lang="en-US">
                <a:latin typeface="Tahoma" pitchFamily="-108" charset="0"/>
              </a:rPr>
              <a:t>GAARDS in Action</a:t>
            </a:r>
          </a:p>
        </p:txBody>
      </p:sp>
      <p:pic>
        <p:nvPicPr>
          <p:cNvPr id="59395" name="Picture 3" descr="gaards-authentication"/>
          <p:cNvPicPr>
            <a:picLocks noChangeAspect="1" noChangeArrowheads="1"/>
          </p:cNvPicPr>
          <p:nvPr/>
        </p:nvPicPr>
        <p:blipFill>
          <a:blip r:embed="rId3"/>
          <a:srcRect/>
          <a:stretch>
            <a:fillRect/>
          </a:stretch>
        </p:blipFill>
        <p:spPr bwMode="auto">
          <a:xfrm>
            <a:off x="654050" y="1524000"/>
            <a:ext cx="3536950" cy="5029200"/>
          </a:xfrm>
          <a:prstGeom prst="rect">
            <a:avLst/>
          </a:prstGeom>
          <a:noFill/>
          <a:ln w="9525">
            <a:noFill/>
            <a:miter lim="800000"/>
            <a:headEnd/>
            <a:tailEnd/>
          </a:ln>
        </p:spPr>
      </p:pic>
      <p:pic>
        <p:nvPicPr>
          <p:cNvPr id="59396" name="Picture 4" descr="gaards-authorization"/>
          <p:cNvPicPr>
            <a:picLocks noChangeAspect="1" noChangeArrowheads="1"/>
          </p:cNvPicPr>
          <p:nvPr/>
        </p:nvPicPr>
        <p:blipFill>
          <a:blip r:embed="rId4"/>
          <a:srcRect/>
          <a:stretch>
            <a:fillRect/>
          </a:stretch>
        </p:blipFill>
        <p:spPr bwMode="auto">
          <a:xfrm>
            <a:off x="5438775" y="1514475"/>
            <a:ext cx="2638425" cy="1609725"/>
          </a:xfrm>
          <a:prstGeom prst="rect">
            <a:avLst/>
          </a:prstGeom>
          <a:noFill/>
          <a:ln w="9525">
            <a:noFill/>
            <a:miter lim="800000"/>
            <a:headEnd/>
            <a:tailEnd/>
          </a:ln>
        </p:spPr>
      </p:pic>
      <p:pic>
        <p:nvPicPr>
          <p:cNvPr id="59397" name="Picture 5" descr="gaards-grid-services"/>
          <p:cNvPicPr>
            <a:picLocks noChangeAspect="1" noChangeArrowheads="1"/>
          </p:cNvPicPr>
          <p:nvPr/>
        </p:nvPicPr>
        <p:blipFill>
          <a:blip r:embed="rId5"/>
          <a:srcRect/>
          <a:stretch>
            <a:fillRect/>
          </a:stretch>
        </p:blipFill>
        <p:spPr bwMode="auto">
          <a:xfrm>
            <a:off x="5410200" y="3536950"/>
            <a:ext cx="2514600" cy="1416050"/>
          </a:xfrm>
          <a:prstGeom prst="rect">
            <a:avLst/>
          </a:prstGeom>
          <a:noFill/>
          <a:ln w="9525">
            <a:noFill/>
            <a:miter lim="800000"/>
            <a:headEnd/>
            <a:tailEnd/>
          </a:ln>
        </p:spPr>
      </p:pic>
      <p:pic>
        <p:nvPicPr>
          <p:cNvPr id="59398" name="Picture 6" descr="gaards-applicaiton"/>
          <p:cNvPicPr>
            <a:picLocks noChangeAspect="1" noChangeArrowheads="1"/>
          </p:cNvPicPr>
          <p:nvPr/>
        </p:nvPicPr>
        <p:blipFill>
          <a:blip r:embed="rId6"/>
          <a:srcRect/>
          <a:stretch>
            <a:fillRect/>
          </a:stretch>
        </p:blipFill>
        <p:spPr bwMode="auto">
          <a:xfrm>
            <a:off x="5715000" y="5308600"/>
            <a:ext cx="1600200" cy="1306513"/>
          </a:xfrm>
          <a:prstGeom prst="rect">
            <a:avLst/>
          </a:prstGeom>
          <a:noFill/>
          <a:ln w="9525">
            <a:noFill/>
            <a:miter lim="800000"/>
            <a:headEnd/>
            <a:tailEnd/>
          </a:ln>
        </p:spPr>
      </p:pic>
      <p:sp>
        <p:nvSpPr>
          <p:cNvPr id="59399" name="Line 7"/>
          <p:cNvSpPr>
            <a:spLocks noChangeShapeType="1"/>
          </p:cNvSpPr>
          <p:nvPr/>
        </p:nvSpPr>
        <p:spPr bwMode="auto">
          <a:xfrm flipH="1" flipV="1">
            <a:off x="4038600" y="4495800"/>
            <a:ext cx="1676400" cy="990600"/>
          </a:xfrm>
          <a:prstGeom prst="line">
            <a:avLst/>
          </a:prstGeom>
          <a:noFill/>
          <a:ln w="50800">
            <a:solidFill>
              <a:srgbClr val="130745"/>
            </a:solidFill>
            <a:round/>
            <a:headEnd/>
            <a:tailEnd type="triangle" w="med" len="med"/>
          </a:ln>
        </p:spPr>
        <p:txBody>
          <a:bodyPr>
            <a:prstTxWarp prst="textNoShape">
              <a:avLst/>
            </a:prstTxWarp>
          </a:bodyPr>
          <a:lstStyle/>
          <a:p>
            <a:endParaRPr lang="en-US"/>
          </a:p>
        </p:txBody>
      </p:sp>
      <p:sp>
        <p:nvSpPr>
          <p:cNvPr id="59400" name="Line 8"/>
          <p:cNvSpPr>
            <a:spLocks noChangeShapeType="1"/>
          </p:cNvSpPr>
          <p:nvPr/>
        </p:nvSpPr>
        <p:spPr bwMode="auto">
          <a:xfrm>
            <a:off x="4038600" y="5029200"/>
            <a:ext cx="1676400" cy="1066800"/>
          </a:xfrm>
          <a:prstGeom prst="line">
            <a:avLst/>
          </a:prstGeom>
          <a:noFill/>
          <a:ln w="50800">
            <a:solidFill>
              <a:srgbClr val="130745"/>
            </a:solidFill>
            <a:round/>
            <a:headEnd/>
            <a:tailEnd type="triangle" w="med" len="med"/>
          </a:ln>
        </p:spPr>
        <p:txBody>
          <a:bodyPr>
            <a:prstTxWarp prst="textNoShape">
              <a:avLst/>
            </a:prstTxWarp>
          </a:bodyPr>
          <a:lstStyle/>
          <a:p>
            <a:endParaRPr lang="en-US"/>
          </a:p>
        </p:txBody>
      </p:sp>
      <p:sp>
        <p:nvSpPr>
          <p:cNvPr id="59401" name="AutoShape 9"/>
          <p:cNvSpPr>
            <a:spLocks noChangeArrowheads="1"/>
          </p:cNvSpPr>
          <p:nvPr/>
        </p:nvSpPr>
        <p:spPr bwMode="auto">
          <a:xfrm rot="1094148">
            <a:off x="4724400" y="4876800"/>
            <a:ext cx="457200" cy="304800"/>
          </a:xfrm>
          <a:prstGeom prst="wave">
            <a:avLst>
              <a:gd name="adj1" fmla="val 13005"/>
              <a:gd name="adj2" fmla="val 0"/>
            </a:avLst>
          </a:prstGeom>
          <a:solidFill>
            <a:srgbClr val="C0C0C0"/>
          </a:solidFill>
          <a:ln w="9525">
            <a:solidFill>
              <a:schemeClr val="tx1"/>
            </a:solidFill>
            <a:round/>
            <a:headEnd/>
            <a:tailEnd/>
          </a:ln>
        </p:spPr>
        <p:txBody>
          <a:bodyPr wrap="none" anchor="ctr">
            <a:prstTxWarp prst="textNoShape">
              <a:avLst/>
            </a:prstTxWarp>
          </a:bodyPr>
          <a:lstStyle/>
          <a:p>
            <a:endParaRPr lang="en-US"/>
          </a:p>
        </p:txBody>
      </p:sp>
      <p:sp>
        <p:nvSpPr>
          <p:cNvPr id="59402" name="Text Box 10"/>
          <p:cNvSpPr txBox="1">
            <a:spLocks noChangeArrowheads="1"/>
          </p:cNvSpPr>
          <p:nvPr/>
        </p:nvSpPr>
        <p:spPr bwMode="auto">
          <a:xfrm rot="1658418">
            <a:off x="4343400" y="5165725"/>
            <a:ext cx="1163638" cy="244475"/>
          </a:xfrm>
          <a:prstGeom prst="rect">
            <a:avLst/>
          </a:prstGeom>
          <a:noFill/>
          <a:ln w="9525">
            <a:noFill/>
            <a:miter lim="800000"/>
            <a:headEnd/>
            <a:tailEnd/>
          </a:ln>
        </p:spPr>
        <p:txBody>
          <a:bodyPr wrap="none">
            <a:prstTxWarp prst="textNoShape">
              <a:avLst/>
            </a:prstTxWarp>
            <a:spAutoFit/>
          </a:bodyPr>
          <a:lstStyle/>
          <a:p>
            <a:pPr algn="ctr"/>
            <a:r>
              <a:rPr lang="en-US" sz="1000" b="1"/>
              <a:t>SAML Assertion</a:t>
            </a:r>
          </a:p>
        </p:txBody>
      </p:sp>
      <p:sp>
        <p:nvSpPr>
          <p:cNvPr id="59403" name="AutoShape 11"/>
          <p:cNvSpPr>
            <a:spLocks noChangeArrowheads="1"/>
          </p:cNvSpPr>
          <p:nvPr/>
        </p:nvSpPr>
        <p:spPr bwMode="auto">
          <a:xfrm rot="1915253">
            <a:off x="4419600" y="5410200"/>
            <a:ext cx="990600" cy="457200"/>
          </a:xfrm>
          <a:prstGeom prst="horizontalScroll">
            <a:avLst>
              <a:gd name="adj" fmla="val 12500"/>
            </a:avLst>
          </a:prstGeom>
          <a:solidFill>
            <a:srgbClr val="C0C0C0"/>
          </a:solidFill>
          <a:ln w="9525">
            <a:solidFill>
              <a:schemeClr val="tx1"/>
            </a:solidFill>
            <a:round/>
            <a:headEnd/>
            <a:tailEnd/>
          </a:ln>
        </p:spPr>
        <p:txBody>
          <a:bodyPr wrap="none" anchor="ctr">
            <a:prstTxWarp prst="textNoShape">
              <a:avLst/>
            </a:prstTxWarp>
          </a:bodyPr>
          <a:lstStyle/>
          <a:p>
            <a:pPr algn="ctr"/>
            <a:r>
              <a:rPr lang="en-US" sz="1000" b="1"/>
              <a:t>Grid </a:t>
            </a:r>
          </a:p>
          <a:p>
            <a:pPr algn="ctr"/>
            <a:r>
              <a:rPr lang="en-US" sz="1000" b="1"/>
              <a:t>Credentials</a:t>
            </a:r>
          </a:p>
        </p:txBody>
      </p:sp>
      <p:sp>
        <p:nvSpPr>
          <p:cNvPr id="59404" name="AutoShape 12"/>
          <p:cNvSpPr>
            <a:spLocks noChangeArrowheads="1"/>
          </p:cNvSpPr>
          <p:nvPr/>
        </p:nvSpPr>
        <p:spPr bwMode="auto">
          <a:xfrm>
            <a:off x="7543800" y="5029200"/>
            <a:ext cx="1295400" cy="1219200"/>
          </a:xfrm>
          <a:prstGeom prst="wedgeRoundRectCallout">
            <a:avLst>
              <a:gd name="adj1" fmla="val -98528"/>
              <a:gd name="adj2" fmla="val 41278"/>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sz="1000"/>
              <a:t>Application obtains grid credentials from Dorian using SAML provided by the local provider.</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Rectangle 2"/>
          <p:cNvSpPr>
            <a:spLocks noGrp="1" noChangeArrowheads="1"/>
          </p:cNvSpPr>
          <p:nvPr>
            <p:ph type="title" sz="quarter"/>
          </p:nvPr>
        </p:nvSpPr>
        <p:spPr/>
        <p:txBody>
          <a:bodyPr/>
          <a:lstStyle/>
          <a:p>
            <a:pPr eaLnBrk="1" hangingPunct="1"/>
            <a:r>
              <a:rPr lang="en-US">
                <a:latin typeface="Tahoma" pitchFamily="-108" charset="0"/>
              </a:rPr>
              <a:t>GAARDS in Action</a:t>
            </a:r>
          </a:p>
        </p:txBody>
      </p:sp>
      <p:pic>
        <p:nvPicPr>
          <p:cNvPr id="60419" name="Picture 3" descr="gaards-authentication"/>
          <p:cNvPicPr>
            <a:picLocks noChangeAspect="1" noChangeArrowheads="1"/>
          </p:cNvPicPr>
          <p:nvPr/>
        </p:nvPicPr>
        <p:blipFill>
          <a:blip r:embed="rId3"/>
          <a:srcRect/>
          <a:stretch>
            <a:fillRect/>
          </a:stretch>
        </p:blipFill>
        <p:spPr bwMode="auto">
          <a:xfrm>
            <a:off x="654050" y="1524000"/>
            <a:ext cx="3536950" cy="5029200"/>
          </a:xfrm>
          <a:prstGeom prst="rect">
            <a:avLst/>
          </a:prstGeom>
          <a:noFill/>
          <a:ln w="9525">
            <a:noFill/>
            <a:miter lim="800000"/>
            <a:headEnd/>
            <a:tailEnd/>
          </a:ln>
        </p:spPr>
      </p:pic>
      <p:pic>
        <p:nvPicPr>
          <p:cNvPr id="60420" name="Picture 4" descr="gaards-authorization"/>
          <p:cNvPicPr>
            <a:picLocks noChangeAspect="1" noChangeArrowheads="1"/>
          </p:cNvPicPr>
          <p:nvPr/>
        </p:nvPicPr>
        <p:blipFill>
          <a:blip r:embed="rId4"/>
          <a:srcRect/>
          <a:stretch>
            <a:fillRect/>
          </a:stretch>
        </p:blipFill>
        <p:spPr bwMode="auto">
          <a:xfrm>
            <a:off x="5438775" y="1514475"/>
            <a:ext cx="2638425" cy="1609725"/>
          </a:xfrm>
          <a:prstGeom prst="rect">
            <a:avLst/>
          </a:prstGeom>
          <a:noFill/>
          <a:ln w="9525">
            <a:noFill/>
            <a:miter lim="800000"/>
            <a:headEnd/>
            <a:tailEnd/>
          </a:ln>
        </p:spPr>
      </p:pic>
      <p:pic>
        <p:nvPicPr>
          <p:cNvPr id="60421" name="Picture 5" descr="gaards-grid-services"/>
          <p:cNvPicPr>
            <a:picLocks noChangeAspect="1" noChangeArrowheads="1"/>
          </p:cNvPicPr>
          <p:nvPr/>
        </p:nvPicPr>
        <p:blipFill>
          <a:blip r:embed="rId5"/>
          <a:srcRect/>
          <a:stretch>
            <a:fillRect/>
          </a:stretch>
        </p:blipFill>
        <p:spPr bwMode="auto">
          <a:xfrm>
            <a:off x="5410200" y="3536950"/>
            <a:ext cx="2514600" cy="1416050"/>
          </a:xfrm>
          <a:prstGeom prst="rect">
            <a:avLst/>
          </a:prstGeom>
          <a:noFill/>
          <a:ln w="9525">
            <a:noFill/>
            <a:miter lim="800000"/>
            <a:headEnd/>
            <a:tailEnd/>
          </a:ln>
        </p:spPr>
      </p:pic>
      <p:pic>
        <p:nvPicPr>
          <p:cNvPr id="60422" name="Picture 6" descr="gaards-applicaiton"/>
          <p:cNvPicPr>
            <a:picLocks noChangeAspect="1" noChangeArrowheads="1"/>
          </p:cNvPicPr>
          <p:nvPr/>
        </p:nvPicPr>
        <p:blipFill>
          <a:blip r:embed="rId6"/>
          <a:srcRect/>
          <a:stretch>
            <a:fillRect/>
          </a:stretch>
        </p:blipFill>
        <p:spPr bwMode="auto">
          <a:xfrm>
            <a:off x="5715000" y="5308600"/>
            <a:ext cx="1600200" cy="1306513"/>
          </a:xfrm>
          <a:prstGeom prst="rect">
            <a:avLst/>
          </a:prstGeom>
          <a:noFill/>
          <a:ln w="9525">
            <a:noFill/>
            <a:miter lim="800000"/>
            <a:headEnd/>
            <a:tailEnd/>
          </a:ln>
        </p:spPr>
      </p:pic>
      <p:sp>
        <p:nvSpPr>
          <p:cNvPr id="60423" name="Line 10"/>
          <p:cNvSpPr>
            <a:spLocks noChangeShapeType="1"/>
          </p:cNvSpPr>
          <p:nvPr/>
        </p:nvSpPr>
        <p:spPr bwMode="auto">
          <a:xfrm flipV="1">
            <a:off x="7620000" y="4953000"/>
            <a:ext cx="0" cy="1219200"/>
          </a:xfrm>
          <a:prstGeom prst="line">
            <a:avLst/>
          </a:prstGeom>
          <a:noFill/>
          <a:ln w="50800">
            <a:solidFill>
              <a:srgbClr val="130745"/>
            </a:solidFill>
            <a:round/>
            <a:headEnd/>
            <a:tailEnd type="triangle" w="med" len="med"/>
          </a:ln>
        </p:spPr>
        <p:txBody>
          <a:bodyPr>
            <a:prstTxWarp prst="textNoShape">
              <a:avLst/>
            </a:prstTxWarp>
          </a:bodyPr>
          <a:lstStyle/>
          <a:p>
            <a:endParaRPr lang="en-US"/>
          </a:p>
        </p:txBody>
      </p:sp>
      <p:sp>
        <p:nvSpPr>
          <p:cNvPr id="60424" name="AutoShape 11"/>
          <p:cNvSpPr>
            <a:spLocks noChangeArrowheads="1"/>
          </p:cNvSpPr>
          <p:nvPr/>
        </p:nvSpPr>
        <p:spPr bwMode="auto">
          <a:xfrm>
            <a:off x="7315200" y="5410200"/>
            <a:ext cx="914400" cy="457200"/>
          </a:xfrm>
          <a:prstGeom prst="horizontalScroll">
            <a:avLst>
              <a:gd name="adj" fmla="val 12500"/>
            </a:avLst>
          </a:prstGeom>
          <a:solidFill>
            <a:srgbClr val="C0C0C0"/>
          </a:solidFill>
          <a:ln w="9525">
            <a:solidFill>
              <a:schemeClr val="tx1"/>
            </a:solidFill>
            <a:round/>
            <a:headEnd/>
            <a:tailEnd/>
          </a:ln>
        </p:spPr>
        <p:txBody>
          <a:bodyPr wrap="none" anchor="ctr">
            <a:prstTxWarp prst="textNoShape">
              <a:avLst/>
            </a:prstTxWarp>
          </a:bodyPr>
          <a:lstStyle/>
          <a:p>
            <a:pPr algn="ctr"/>
            <a:r>
              <a:rPr lang="en-US" sz="1000" b="1"/>
              <a:t>Grid </a:t>
            </a:r>
          </a:p>
          <a:p>
            <a:pPr algn="ctr"/>
            <a:r>
              <a:rPr lang="en-US" sz="1000" b="1"/>
              <a:t>Credentials</a:t>
            </a:r>
          </a:p>
        </p:txBody>
      </p:sp>
      <p:sp>
        <p:nvSpPr>
          <p:cNvPr id="60425" name="Line 12"/>
          <p:cNvSpPr>
            <a:spLocks noChangeShapeType="1"/>
          </p:cNvSpPr>
          <p:nvPr/>
        </p:nvSpPr>
        <p:spPr bwMode="auto">
          <a:xfrm flipV="1">
            <a:off x="7239000" y="6172200"/>
            <a:ext cx="381000" cy="0"/>
          </a:xfrm>
          <a:prstGeom prst="line">
            <a:avLst/>
          </a:prstGeom>
          <a:noFill/>
          <a:ln w="50800">
            <a:solidFill>
              <a:srgbClr val="130745"/>
            </a:solidFill>
            <a:round/>
            <a:headEnd/>
            <a:tailEnd/>
          </a:ln>
        </p:spPr>
        <p:txBody>
          <a:bodyPr>
            <a:prstTxWarp prst="textNoShape">
              <a:avLst/>
            </a:prstTxWarp>
          </a:bodyPr>
          <a:lstStyle/>
          <a:p>
            <a:endParaRPr lang="en-US"/>
          </a:p>
        </p:txBody>
      </p:sp>
      <p:sp>
        <p:nvSpPr>
          <p:cNvPr id="60426" name="AutoShape 13"/>
          <p:cNvSpPr>
            <a:spLocks noChangeArrowheads="1"/>
          </p:cNvSpPr>
          <p:nvPr/>
        </p:nvSpPr>
        <p:spPr bwMode="auto">
          <a:xfrm>
            <a:off x="4343400" y="5181600"/>
            <a:ext cx="1143000" cy="990600"/>
          </a:xfrm>
          <a:prstGeom prst="wedgeRoundRectCallout">
            <a:avLst>
              <a:gd name="adj1" fmla="val 119167"/>
              <a:gd name="adj2" fmla="val 39264"/>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sz="1000"/>
              <a:t>Application uses grid credentials to invoke secure grid services.</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Rectangle 2"/>
          <p:cNvSpPr>
            <a:spLocks noGrp="1" noChangeArrowheads="1"/>
          </p:cNvSpPr>
          <p:nvPr>
            <p:ph type="title" sz="quarter"/>
          </p:nvPr>
        </p:nvSpPr>
        <p:spPr/>
        <p:txBody>
          <a:bodyPr/>
          <a:lstStyle/>
          <a:p>
            <a:pPr eaLnBrk="1" hangingPunct="1"/>
            <a:r>
              <a:rPr lang="en-US">
                <a:latin typeface="Tahoma" pitchFamily="-108" charset="0"/>
              </a:rPr>
              <a:t>GAARDS in Action</a:t>
            </a:r>
          </a:p>
        </p:txBody>
      </p:sp>
      <p:pic>
        <p:nvPicPr>
          <p:cNvPr id="61443" name="Picture 3" descr="gaards-authentication"/>
          <p:cNvPicPr>
            <a:picLocks noChangeAspect="1" noChangeArrowheads="1"/>
          </p:cNvPicPr>
          <p:nvPr/>
        </p:nvPicPr>
        <p:blipFill>
          <a:blip r:embed="rId3"/>
          <a:srcRect/>
          <a:stretch>
            <a:fillRect/>
          </a:stretch>
        </p:blipFill>
        <p:spPr bwMode="auto">
          <a:xfrm>
            <a:off x="654050" y="1524000"/>
            <a:ext cx="3536950" cy="5029200"/>
          </a:xfrm>
          <a:prstGeom prst="rect">
            <a:avLst/>
          </a:prstGeom>
          <a:noFill/>
          <a:ln w="9525">
            <a:noFill/>
            <a:miter lim="800000"/>
            <a:headEnd/>
            <a:tailEnd/>
          </a:ln>
        </p:spPr>
      </p:pic>
      <p:pic>
        <p:nvPicPr>
          <p:cNvPr id="61444" name="Picture 4" descr="gaards-authorization"/>
          <p:cNvPicPr>
            <a:picLocks noChangeAspect="1" noChangeArrowheads="1"/>
          </p:cNvPicPr>
          <p:nvPr/>
        </p:nvPicPr>
        <p:blipFill>
          <a:blip r:embed="rId4"/>
          <a:srcRect/>
          <a:stretch>
            <a:fillRect/>
          </a:stretch>
        </p:blipFill>
        <p:spPr bwMode="auto">
          <a:xfrm>
            <a:off x="5438775" y="1514475"/>
            <a:ext cx="2638425" cy="1609725"/>
          </a:xfrm>
          <a:prstGeom prst="rect">
            <a:avLst/>
          </a:prstGeom>
          <a:noFill/>
          <a:ln w="9525">
            <a:noFill/>
            <a:miter lim="800000"/>
            <a:headEnd/>
            <a:tailEnd/>
          </a:ln>
        </p:spPr>
      </p:pic>
      <p:pic>
        <p:nvPicPr>
          <p:cNvPr id="61445" name="Picture 5" descr="gaards-grid-services"/>
          <p:cNvPicPr>
            <a:picLocks noChangeAspect="1" noChangeArrowheads="1"/>
          </p:cNvPicPr>
          <p:nvPr/>
        </p:nvPicPr>
        <p:blipFill>
          <a:blip r:embed="rId5"/>
          <a:srcRect/>
          <a:stretch>
            <a:fillRect/>
          </a:stretch>
        </p:blipFill>
        <p:spPr bwMode="auto">
          <a:xfrm>
            <a:off x="5410200" y="3536950"/>
            <a:ext cx="2514600" cy="1416050"/>
          </a:xfrm>
          <a:prstGeom prst="rect">
            <a:avLst/>
          </a:prstGeom>
          <a:noFill/>
          <a:ln w="9525">
            <a:noFill/>
            <a:miter lim="800000"/>
            <a:headEnd/>
            <a:tailEnd/>
          </a:ln>
        </p:spPr>
      </p:pic>
      <p:pic>
        <p:nvPicPr>
          <p:cNvPr id="61446" name="Picture 6" descr="gaards-applicaiton"/>
          <p:cNvPicPr>
            <a:picLocks noChangeAspect="1" noChangeArrowheads="1"/>
          </p:cNvPicPr>
          <p:nvPr/>
        </p:nvPicPr>
        <p:blipFill>
          <a:blip r:embed="rId6"/>
          <a:srcRect/>
          <a:stretch>
            <a:fillRect/>
          </a:stretch>
        </p:blipFill>
        <p:spPr bwMode="auto">
          <a:xfrm>
            <a:off x="5715000" y="5308600"/>
            <a:ext cx="1600200" cy="1306513"/>
          </a:xfrm>
          <a:prstGeom prst="rect">
            <a:avLst/>
          </a:prstGeom>
          <a:noFill/>
          <a:ln w="9525">
            <a:noFill/>
            <a:miter lim="800000"/>
            <a:headEnd/>
            <a:tailEnd/>
          </a:ln>
        </p:spPr>
      </p:pic>
      <p:sp>
        <p:nvSpPr>
          <p:cNvPr id="61447" name="Line 7"/>
          <p:cNvSpPr>
            <a:spLocks noChangeShapeType="1"/>
          </p:cNvSpPr>
          <p:nvPr/>
        </p:nvSpPr>
        <p:spPr bwMode="auto">
          <a:xfrm flipH="1" flipV="1">
            <a:off x="4038600" y="3352800"/>
            <a:ext cx="1371600" cy="762000"/>
          </a:xfrm>
          <a:prstGeom prst="line">
            <a:avLst/>
          </a:prstGeom>
          <a:noFill/>
          <a:ln w="50800">
            <a:solidFill>
              <a:srgbClr val="130745"/>
            </a:solidFill>
            <a:round/>
            <a:headEnd/>
            <a:tailEnd type="triangle" w="med" len="med"/>
          </a:ln>
        </p:spPr>
        <p:txBody>
          <a:bodyPr>
            <a:prstTxWarp prst="textNoShape">
              <a:avLst/>
            </a:prstTxWarp>
          </a:bodyPr>
          <a:lstStyle/>
          <a:p>
            <a:endParaRPr lang="en-US"/>
          </a:p>
        </p:txBody>
      </p:sp>
      <p:sp>
        <p:nvSpPr>
          <p:cNvPr id="61448" name="AutoShape 8"/>
          <p:cNvSpPr>
            <a:spLocks noChangeArrowheads="1"/>
          </p:cNvSpPr>
          <p:nvPr/>
        </p:nvSpPr>
        <p:spPr bwMode="auto">
          <a:xfrm>
            <a:off x="7467600" y="4876800"/>
            <a:ext cx="1371600" cy="1219200"/>
          </a:xfrm>
          <a:prstGeom prst="wedgeRoundRectCallout">
            <a:avLst>
              <a:gd name="adj1" fmla="val -115426"/>
              <a:gd name="adj2" fmla="val -108625"/>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sz="1000"/>
              <a:t>Grid Service authenticates the user by asking the GTS whether or not the signer of the credential should be trusted.</a:t>
            </a:r>
          </a:p>
        </p:txBody>
      </p:sp>
      <p:sp>
        <p:nvSpPr>
          <p:cNvPr id="61449" name="Text Box 9"/>
          <p:cNvSpPr txBox="1">
            <a:spLocks noChangeArrowheads="1"/>
          </p:cNvSpPr>
          <p:nvPr/>
        </p:nvSpPr>
        <p:spPr bwMode="auto">
          <a:xfrm>
            <a:off x="4289425" y="3184525"/>
            <a:ext cx="1273175" cy="396875"/>
          </a:xfrm>
          <a:prstGeom prst="rect">
            <a:avLst/>
          </a:prstGeom>
          <a:noFill/>
          <a:ln w="9525">
            <a:noFill/>
            <a:miter lim="800000"/>
            <a:headEnd/>
            <a:tailEnd/>
          </a:ln>
        </p:spPr>
        <p:txBody>
          <a:bodyPr wrap="none">
            <a:prstTxWarp prst="textNoShape">
              <a:avLst/>
            </a:prstTxWarp>
            <a:spAutoFit/>
          </a:bodyPr>
          <a:lstStyle/>
          <a:p>
            <a:pPr algn="ctr"/>
            <a:r>
              <a:rPr lang="en-US" sz="1000" b="1"/>
              <a:t>Should I trust the</a:t>
            </a:r>
          </a:p>
          <a:p>
            <a:pPr algn="ctr"/>
            <a:r>
              <a:rPr lang="en-US" sz="1000" b="1"/>
              <a:t>credential signer?</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6" name="Rectangle 2"/>
          <p:cNvSpPr>
            <a:spLocks noGrp="1" noChangeArrowheads="1"/>
          </p:cNvSpPr>
          <p:nvPr>
            <p:ph type="title" sz="quarter"/>
          </p:nvPr>
        </p:nvSpPr>
        <p:spPr/>
        <p:txBody>
          <a:bodyPr/>
          <a:lstStyle/>
          <a:p>
            <a:pPr eaLnBrk="1" hangingPunct="1"/>
            <a:r>
              <a:rPr lang="en-US">
                <a:latin typeface="Tahoma" pitchFamily="-108" charset="0"/>
              </a:rPr>
              <a:t>GAARDS in Action</a:t>
            </a:r>
          </a:p>
        </p:txBody>
      </p:sp>
      <p:pic>
        <p:nvPicPr>
          <p:cNvPr id="62467" name="Picture 3" descr="gaards-authentication"/>
          <p:cNvPicPr>
            <a:picLocks noChangeAspect="1" noChangeArrowheads="1"/>
          </p:cNvPicPr>
          <p:nvPr/>
        </p:nvPicPr>
        <p:blipFill>
          <a:blip r:embed="rId3"/>
          <a:srcRect/>
          <a:stretch>
            <a:fillRect/>
          </a:stretch>
        </p:blipFill>
        <p:spPr bwMode="auto">
          <a:xfrm>
            <a:off x="654050" y="1524000"/>
            <a:ext cx="3536950" cy="5029200"/>
          </a:xfrm>
          <a:prstGeom prst="rect">
            <a:avLst/>
          </a:prstGeom>
          <a:noFill/>
          <a:ln w="9525">
            <a:noFill/>
            <a:miter lim="800000"/>
            <a:headEnd/>
            <a:tailEnd/>
          </a:ln>
        </p:spPr>
      </p:pic>
      <p:pic>
        <p:nvPicPr>
          <p:cNvPr id="62468" name="Picture 4" descr="gaards-authorization"/>
          <p:cNvPicPr>
            <a:picLocks noChangeAspect="1" noChangeArrowheads="1"/>
          </p:cNvPicPr>
          <p:nvPr/>
        </p:nvPicPr>
        <p:blipFill>
          <a:blip r:embed="rId4"/>
          <a:srcRect/>
          <a:stretch>
            <a:fillRect/>
          </a:stretch>
        </p:blipFill>
        <p:spPr bwMode="auto">
          <a:xfrm>
            <a:off x="5438775" y="1514475"/>
            <a:ext cx="2638425" cy="1609725"/>
          </a:xfrm>
          <a:prstGeom prst="rect">
            <a:avLst/>
          </a:prstGeom>
          <a:noFill/>
          <a:ln w="9525">
            <a:noFill/>
            <a:miter lim="800000"/>
            <a:headEnd/>
            <a:tailEnd/>
          </a:ln>
        </p:spPr>
      </p:pic>
      <p:pic>
        <p:nvPicPr>
          <p:cNvPr id="62469" name="Picture 5" descr="gaards-grid-services"/>
          <p:cNvPicPr>
            <a:picLocks noChangeAspect="1" noChangeArrowheads="1"/>
          </p:cNvPicPr>
          <p:nvPr/>
        </p:nvPicPr>
        <p:blipFill>
          <a:blip r:embed="rId5"/>
          <a:srcRect/>
          <a:stretch>
            <a:fillRect/>
          </a:stretch>
        </p:blipFill>
        <p:spPr bwMode="auto">
          <a:xfrm>
            <a:off x="5410200" y="3536950"/>
            <a:ext cx="2514600" cy="1416050"/>
          </a:xfrm>
          <a:prstGeom prst="rect">
            <a:avLst/>
          </a:prstGeom>
          <a:noFill/>
          <a:ln w="9525">
            <a:noFill/>
            <a:miter lim="800000"/>
            <a:headEnd/>
            <a:tailEnd/>
          </a:ln>
        </p:spPr>
      </p:pic>
      <p:pic>
        <p:nvPicPr>
          <p:cNvPr id="62470" name="Picture 6" descr="gaards-applicaiton"/>
          <p:cNvPicPr>
            <a:picLocks noChangeAspect="1" noChangeArrowheads="1"/>
          </p:cNvPicPr>
          <p:nvPr/>
        </p:nvPicPr>
        <p:blipFill>
          <a:blip r:embed="rId6"/>
          <a:srcRect/>
          <a:stretch>
            <a:fillRect/>
          </a:stretch>
        </p:blipFill>
        <p:spPr bwMode="auto">
          <a:xfrm>
            <a:off x="5715000" y="5308600"/>
            <a:ext cx="1600200" cy="1306513"/>
          </a:xfrm>
          <a:prstGeom prst="rect">
            <a:avLst/>
          </a:prstGeom>
          <a:noFill/>
          <a:ln w="9525">
            <a:noFill/>
            <a:miter lim="800000"/>
            <a:headEnd/>
            <a:tailEnd/>
          </a:ln>
        </p:spPr>
      </p:pic>
      <p:sp>
        <p:nvSpPr>
          <p:cNvPr id="62471" name="Line 7"/>
          <p:cNvSpPr>
            <a:spLocks noChangeShapeType="1"/>
          </p:cNvSpPr>
          <p:nvPr/>
        </p:nvSpPr>
        <p:spPr bwMode="auto">
          <a:xfrm flipH="1" flipV="1">
            <a:off x="7924800" y="2743200"/>
            <a:ext cx="838200" cy="0"/>
          </a:xfrm>
          <a:prstGeom prst="line">
            <a:avLst/>
          </a:prstGeom>
          <a:noFill/>
          <a:ln w="50800">
            <a:solidFill>
              <a:srgbClr val="130745"/>
            </a:solidFill>
            <a:round/>
            <a:headEnd/>
            <a:tailEnd type="triangle" w="med" len="med"/>
          </a:ln>
        </p:spPr>
        <p:txBody>
          <a:bodyPr>
            <a:prstTxWarp prst="textNoShape">
              <a:avLst/>
            </a:prstTxWarp>
          </a:bodyPr>
          <a:lstStyle/>
          <a:p>
            <a:endParaRPr lang="en-US"/>
          </a:p>
        </p:txBody>
      </p:sp>
      <p:sp>
        <p:nvSpPr>
          <p:cNvPr id="62472" name="Line 8"/>
          <p:cNvSpPr>
            <a:spLocks noChangeShapeType="1"/>
          </p:cNvSpPr>
          <p:nvPr/>
        </p:nvSpPr>
        <p:spPr bwMode="auto">
          <a:xfrm flipH="1">
            <a:off x="8763000" y="2743200"/>
            <a:ext cx="0" cy="1447800"/>
          </a:xfrm>
          <a:prstGeom prst="line">
            <a:avLst/>
          </a:prstGeom>
          <a:noFill/>
          <a:ln w="50800">
            <a:solidFill>
              <a:srgbClr val="130745"/>
            </a:solidFill>
            <a:round/>
            <a:headEnd/>
            <a:tailEnd/>
          </a:ln>
        </p:spPr>
        <p:txBody>
          <a:bodyPr>
            <a:prstTxWarp prst="textNoShape">
              <a:avLst/>
            </a:prstTxWarp>
          </a:bodyPr>
          <a:lstStyle/>
          <a:p>
            <a:endParaRPr lang="en-US"/>
          </a:p>
        </p:txBody>
      </p:sp>
      <p:sp>
        <p:nvSpPr>
          <p:cNvPr id="62473" name="AutoShape 9"/>
          <p:cNvSpPr>
            <a:spLocks noChangeArrowheads="1"/>
          </p:cNvSpPr>
          <p:nvPr/>
        </p:nvSpPr>
        <p:spPr bwMode="auto">
          <a:xfrm>
            <a:off x="4114800" y="2743200"/>
            <a:ext cx="1143000" cy="1905000"/>
          </a:xfrm>
          <a:prstGeom prst="wedgeRoundRectCallout">
            <a:avLst>
              <a:gd name="adj1" fmla="val 119167"/>
              <a:gd name="adj2" fmla="val -3583"/>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sz="1000" b="1"/>
              <a:t>Authorization</a:t>
            </a:r>
          </a:p>
          <a:p>
            <a:pPr algn="ctr"/>
            <a:endParaRPr lang="en-US" sz="1000" b="1"/>
          </a:p>
          <a:p>
            <a:pPr algn="ctr"/>
            <a:r>
              <a:rPr lang="en-US" sz="1000"/>
              <a:t>Grid Service asks CSM or their access control policy enforcer whether or not the user can perform X and resource Y.</a:t>
            </a:r>
          </a:p>
          <a:p>
            <a:pPr algn="ctr"/>
            <a:endParaRPr lang="en-US" sz="1000" b="1"/>
          </a:p>
        </p:txBody>
      </p:sp>
      <p:sp>
        <p:nvSpPr>
          <p:cNvPr id="62474" name="Line 10"/>
          <p:cNvSpPr>
            <a:spLocks noChangeShapeType="1"/>
          </p:cNvSpPr>
          <p:nvPr/>
        </p:nvSpPr>
        <p:spPr bwMode="auto">
          <a:xfrm flipH="1">
            <a:off x="7924800" y="4191000"/>
            <a:ext cx="838200" cy="0"/>
          </a:xfrm>
          <a:prstGeom prst="line">
            <a:avLst/>
          </a:prstGeom>
          <a:noFill/>
          <a:ln w="50800">
            <a:solidFill>
              <a:srgbClr val="130745"/>
            </a:solidFill>
            <a:round/>
            <a:headEnd/>
            <a:tailEnd/>
          </a:ln>
        </p:spPr>
        <p:txBody>
          <a:bodyPr>
            <a:prstTxWarp prst="textNoShape">
              <a:avLst/>
            </a:prstTxWarp>
          </a:bodyPr>
          <a:lstStyle/>
          <a:p>
            <a:endParaRPr lang="en-US"/>
          </a:p>
        </p:txBody>
      </p:sp>
      <p:sp>
        <p:nvSpPr>
          <p:cNvPr id="62475" name="Text Box 11"/>
          <p:cNvSpPr txBox="1">
            <a:spLocks noChangeArrowheads="1"/>
          </p:cNvSpPr>
          <p:nvPr/>
        </p:nvSpPr>
        <p:spPr bwMode="auto">
          <a:xfrm>
            <a:off x="7772400" y="3200400"/>
            <a:ext cx="925513" cy="396875"/>
          </a:xfrm>
          <a:prstGeom prst="rect">
            <a:avLst/>
          </a:prstGeom>
          <a:noFill/>
          <a:ln w="9525">
            <a:noFill/>
            <a:miter lim="800000"/>
            <a:headEnd/>
            <a:tailEnd/>
          </a:ln>
        </p:spPr>
        <p:txBody>
          <a:bodyPr wrap="none">
            <a:prstTxWarp prst="textNoShape">
              <a:avLst/>
            </a:prstTxWarp>
            <a:spAutoFit/>
          </a:bodyPr>
          <a:lstStyle/>
          <a:p>
            <a:pPr algn="ctr"/>
            <a:r>
              <a:rPr lang="en-US" sz="1000" b="1"/>
              <a:t>Is </a:t>
            </a:r>
          </a:p>
          <a:p>
            <a:pPr algn="ctr"/>
            <a:r>
              <a:rPr lang="en-US" sz="1000" b="1"/>
              <a:t>Authorized?</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2"/>
          <p:cNvSpPr>
            <a:spLocks noGrp="1" noChangeArrowheads="1"/>
          </p:cNvSpPr>
          <p:nvPr>
            <p:ph type="title" sz="quarter"/>
          </p:nvPr>
        </p:nvSpPr>
        <p:spPr/>
        <p:txBody>
          <a:bodyPr/>
          <a:lstStyle/>
          <a:p>
            <a:pPr eaLnBrk="1" hangingPunct="1"/>
            <a:r>
              <a:rPr lang="en-US">
                <a:latin typeface="Tahoma" pitchFamily="-108" charset="0"/>
              </a:rPr>
              <a:t>GAARDS in Action</a:t>
            </a:r>
          </a:p>
        </p:txBody>
      </p:sp>
      <p:pic>
        <p:nvPicPr>
          <p:cNvPr id="63491" name="Picture 3" descr="gaards-authentication"/>
          <p:cNvPicPr>
            <a:picLocks noChangeAspect="1" noChangeArrowheads="1"/>
          </p:cNvPicPr>
          <p:nvPr/>
        </p:nvPicPr>
        <p:blipFill>
          <a:blip r:embed="rId3"/>
          <a:srcRect/>
          <a:stretch>
            <a:fillRect/>
          </a:stretch>
        </p:blipFill>
        <p:spPr bwMode="auto">
          <a:xfrm>
            <a:off x="654050" y="1524000"/>
            <a:ext cx="3536950" cy="5029200"/>
          </a:xfrm>
          <a:prstGeom prst="rect">
            <a:avLst/>
          </a:prstGeom>
          <a:noFill/>
          <a:ln w="9525">
            <a:noFill/>
            <a:miter lim="800000"/>
            <a:headEnd/>
            <a:tailEnd/>
          </a:ln>
        </p:spPr>
      </p:pic>
      <p:pic>
        <p:nvPicPr>
          <p:cNvPr id="63492" name="Picture 4" descr="gaards-authorization"/>
          <p:cNvPicPr>
            <a:picLocks noChangeAspect="1" noChangeArrowheads="1"/>
          </p:cNvPicPr>
          <p:nvPr/>
        </p:nvPicPr>
        <p:blipFill>
          <a:blip r:embed="rId4"/>
          <a:srcRect/>
          <a:stretch>
            <a:fillRect/>
          </a:stretch>
        </p:blipFill>
        <p:spPr bwMode="auto">
          <a:xfrm>
            <a:off x="5438775" y="1514475"/>
            <a:ext cx="2638425" cy="1609725"/>
          </a:xfrm>
          <a:prstGeom prst="rect">
            <a:avLst/>
          </a:prstGeom>
          <a:noFill/>
          <a:ln w="9525">
            <a:noFill/>
            <a:miter lim="800000"/>
            <a:headEnd/>
            <a:tailEnd/>
          </a:ln>
        </p:spPr>
      </p:pic>
      <p:pic>
        <p:nvPicPr>
          <p:cNvPr id="63493" name="Picture 5" descr="gaards-grid-services"/>
          <p:cNvPicPr>
            <a:picLocks noChangeAspect="1" noChangeArrowheads="1"/>
          </p:cNvPicPr>
          <p:nvPr/>
        </p:nvPicPr>
        <p:blipFill>
          <a:blip r:embed="rId5"/>
          <a:srcRect/>
          <a:stretch>
            <a:fillRect/>
          </a:stretch>
        </p:blipFill>
        <p:spPr bwMode="auto">
          <a:xfrm>
            <a:off x="5410200" y="3536950"/>
            <a:ext cx="2514600" cy="1416050"/>
          </a:xfrm>
          <a:prstGeom prst="rect">
            <a:avLst/>
          </a:prstGeom>
          <a:noFill/>
          <a:ln w="9525">
            <a:noFill/>
            <a:miter lim="800000"/>
            <a:headEnd/>
            <a:tailEnd/>
          </a:ln>
        </p:spPr>
      </p:pic>
      <p:pic>
        <p:nvPicPr>
          <p:cNvPr id="63494" name="Picture 6" descr="gaards-applicaiton"/>
          <p:cNvPicPr>
            <a:picLocks noChangeAspect="1" noChangeArrowheads="1"/>
          </p:cNvPicPr>
          <p:nvPr/>
        </p:nvPicPr>
        <p:blipFill>
          <a:blip r:embed="rId6"/>
          <a:srcRect/>
          <a:stretch>
            <a:fillRect/>
          </a:stretch>
        </p:blipFill>
        <p:spPr bwMode="auto">
          <a:xfrm>
            <a:off x="5715000" y="5308600"/>
            <a:ext cx="1600200" cy="1306513"/>
          </a:xfrm>
          <a:prstGeom prst="rect">
            <a:avLst/>
          </a:prstGeom>
          <a:noFill/>
          <a:ln w="9525">
            <a:noFill/>
            <a:miter lim="800000"/>
            <a:headEnd/>
            <a:tailEnd/>
          </a:ln>
        </p:spPr>
      </p:pic>
      <p:sp>
        <p:nvSpPr>
          <p:cNvPr id="63495" name="Line 7"/>
          <p:cNvSpPr>
            <a:spLocks noChangeShapeType="1"/>
          </p:cNvSpPr>
          <p:nvPr/>
        </p:nvSpPr>
        <p:spPr bwMode="auto">
          <a:xfrm flipH="1" flipV="1">
            <a:off x="7848600" y="1981200"/>
            <a:ext cx="914400" cy="0"/>
          </a:xfrm>
          <a:prstGeom prst="line">
            <a:avLst/>
          </a:prstGeom>
          <a:noFill/>
          <a:ln w="50800">
            <a:solidFill>
              <a:srgbClr val="130745"/>
            </a:solidFill>
            <a:round/>
            <a:headEnd/>
            <a:tailEnd type="triangle" w="med" len="med"/>
          </a:ln>
        </p:spPr>
        <p:txBody>
          <a:bodyPr>
            <a:prstTxWarp prst="textNoShape">
              <a:avLst/>
            </a:prstTxWarp>
          </a:bodyPr>
          <a:lstStyle/>
          <a:p>
            <a:endParaRPr lang="en-US"/>
          </a:p>
        </p:txBody>
      </p:sp>
      <p:sp>
        <p:nvSpPr>
          <p:cNvPr id="63496" name="Line 8"/>
          <p:cNvSpPr>
            <a:spLocks noChangeShapeType="1"/>
          </p:cNvSpPr>
          <p:nvPr/>
        </p:nvSpPr>
        <p:spPr bwMode="auto">
          <a:xfrm flipH="1">
            <a:off x="8763000" y="1981200"/>
            <a:ext cx="0" cy="2209800"/>
          </a:xfrm>
          <a:prstGeom prst="line">
            <a:avLst/>
          </a:prstGeom>
          <a:noFill/>
          <a:ln w="50800">
            <a:solidFill>
              <a:srgbClr val="130745"/>
            </a:solidFill>
            <a:round/>
            <a:headEnd/>
            <a:tailEnd/>
          </a:ln>
        </p:spPr>
        <p:txBody>
          <a:bodyPr>
            <a:prstTxWarp prst="textNoShape">
              <a:avLst/>
            </a:prstTxWarp>
          </a:bodyPr>
          <a:lstStyle/>
          <a:p>
            <a:endParaRPr lang="en-US"/>
          </a:p>
        </p:txBody>
      </p:sp>
      <p:sp>
        <p:nvSpPr>
          <p:cNvPr id="63497" name="AutoShape 9"/>
          <p:cNvSpPr>
            <a:spLocks noChangeArrowheads="1"/>
          </p:cNvSpPr>
          <p:nvPr/>
        </p:nvSpPr>
        <p:spPr bwMode="auto">
          <a:xfrm>
            <a:off x="4191000" y="4191000"/>
            <a:ext cx="1143000" cy="1905000"/>
          </a:xfrm>
          <a:prstGeom prst="wedgeRoundRectCallout">
            <a:avLst>
              <a:gd name="adj1" fmla="val 174028"/>
              <a:gd name="adj2" fmla="val -54250"/>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sz="1000" b="1"/>
              <a:t>Authorization</a:t>
            </a:r>
          </a:p>
          <a:p>
            <a:pPr algn="ctr"/>
            <a:r>
              <a:rPr lang="en-US" sz="1000" b="1"/>
              <a:t>Alternative</a:t>
            </a:r>
          </a:p>
          <a:p>
            <a:pPr algn="ctr"/>
            <a:endParaRPr lang="en-US" sz="1000" b="1"/>
          </a:p>
          <a:p>
            <a:pPr algn="ctr"/>
            <a:r>
              <a:rPr lang="en-US" sz="1000"/>
              <a:t>Grid Service can enforce local policy based on user membership to groups maintained in Grid Grouper.</a:t>
            </a:r>
          </a:p>
          <a:p>
            <a:pPr algn="ctr"/>
            <a:endParaRPr lang="en-US" sz="1000" b="1"/>
          </a:p>
        </p:txBody>
      </p:sp>
      <p:sp>
        <p:nvSpPr>
          <p:cNvPr id="63498" name="Line 10"/>
          <p:cNvSpPr>
            <a:spLocks noChangeShapeType="1"/>
          </p:cNvSpPr>
          <p:nvPr/>
        </p:nvSpPr>
        <p:spPr bwMode="auto">
          <a:xfrm flipH="1">
            <a:off x="7772400" y="4191000"/>
            <a:ext cx="990600" cy="0"/>
          </a:xfrm>
          <a:prstGeom prst="line">
            <a:avLst/>
          </a:prstGeom>
          <a:noFill/>
          <a:ln w="50800">
            <a:solidFill>
              <a:srgbClr val="130745"/>
            </a:solidFill>
            <a:round/>
            <a:headEnd/>
            <a:tailEnd/>
          </a:ln>
        </p:spPr>
        <p:txBody>
          <a:bodyPr>
            <a:prstTxWarp prst="textNoShape">
              <a:avLst/>
            </a:prstTxWarp>
          </a:bodyPr>
          <a:lstStyle/>
          <a:p>
            <a:endParaRPr lang="en-US"/>
          </a:p>
        </p:txBody>
      </p:sp>
      <p:sp>
        <p:nvSpPr>
          <p:cNvPr id="63499" name="Text Box 11"/>
          <p:cNvSpPr txBox="1">
            <a:spLocks noChangeArrowheads="1"/>
          </p:cNvSpPr>
          <p:nvPr/>
        </p:nvSpPr>
        <p:spPr bwMode="auto">
          <a:xfrm>
            <a:off x="7696200" y="3184525"/>
            <a:ext cx="1049338" cy="244475"/>
          </a:xfrm>
          <a:prstGeom prst="rect">
            <a:avLst/>
          </a:prstGeom>
          <a:noFill/>
          <a:ln w="9525">
            <a:noFill/>
            <a:miter lim="800000"/>
            <a:headEnd/>
            <a:tailEnd/>
          </a:ln>
        </p:spPr>
        <p:txBody>
          <a:bodyPr wrap="none">
            <a:prstTxWarp prst="textNoShape">
              <a:avLst/>
            </a:prstTxWarp>
            <a:spAutoFit/>
          </a:bodyPr>
          <a:lstStyle/>
          <a:p>
            <a:pPr algn="ctr"/>
            <a:r>
              <a:rPr lang="en-US" sz="1000" b="1"/>
              <a:t>Is member of?</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t>caGrid Quality</a:t>
            </a:r>
          </a:p>
        </p:txBody>
      </p:sp>
      <p:sp>
        <p:nvSpPr>
          <p:cNvPr id="64515" name="Rectangle 3"/>
          <p:cNvSpPr>
            <a:spLocks noGrp="1" noChangeArrowheads="1"/>
          </p:cNvSpPr>
          <p:nvPr>
            <p:ph idx="1"/>
          </p:nvPr>
        </p:nvSpPr>
        <p:spPr/>
        <p:txBody>
          <a:bodyPr/>
          <a:lstStyle/>
          <a:p>
            <a:pPr eaLnBrk="1" hangingPunct="1">
              <a:lnSpc>
                <a:spcPct val="90000"/>
              </a:lnSpc>
            </a:pPr>
            <a:r>
              <a:rPr lang="en-US" sz="2800"/>
              <a:t>Testing</a:t>
            </a:r>
          </a:p>
          <a:p>
            <a:pPr lvl="1" eaLnBrk="1" hangingPunct="1">
              <a:lnSpc>
                <a:spcPct val="90000"/>
              </a:lnSpc>
            </a:pPr>
            <a:r>
              <a:rPr lang="en-US"/>
              <a:t>Unit, System, Integration, and Validation</a:t>
            </a:r>
          </a:p>
          <a:p>
            <a:pPr eaLnBrk="1" hangingPunct="1">
              <a:lnSpc>
                <a:spcPct val="90000"/>
              </a:lnSpc>
            </a:pPr>
            <a:r>
              <a:rPr lang="en-US" sz="2800"/>
              <a:t>Automated Builds/Tests on multiple platforms</a:t>
            </a:r>
          </a:p>
          <a:p>
            <a:pPr lvl="1" eaLnBrk="1" hangingPunct="1">
              <a:lnSpc>
                <a:spcPct val="90000"/>
              </a:lnSpc>
            </a:pPr>
            <a:r>
              <a:rPr lang="en-US"/>
              <a:t>Nightly (on a schedule)</a:t>
            </a:r>
          </a:p>
          <a:p>
            <a:pPr lvl="1" eaLnBrk="1" hangingPunct="1">
              <a:lnSpc>
                <a:spcPct val="90000"/>
              </a:lnSpc>
            </a:pPr>
            <a:r>
              <a:rPr lang="en-US"/>
              <a:t>Continuous (every CVS check in)</a:t>
            </a:r>
          </a:p>
          <a:p>
            <a:pPr eaLnBrk="1" hangingPunct="1">
              <a:lnSpc>
                <a:spcPct val="90000"/>
              </a:lnSpc>
            </a:pPr>
            <a:r>
              <a:rPr lang="en-US" sz="2800"/>
              <a:t>Quality Dashboards</a:t>
            </a:r>
          </a:p>
          <a:p>
            <a:pPr lvl="1" eaLnBrk="1" hangingPunct="1">
              <a:lnSpc>
                <a:spcPct val="90000"/>
              </a:lnSpc>
            </a:pPr>
            <a:r>
              <a:rPr lang="en-US"/>
              <a:t>DART (multi-site, historical archive of quality)</a:t>
            </a:r>
          </a:p>
          <a:p>
            <a:pPr lvl="2" eaLnBrk="1" hangingPunct="1">
              <a:lnSpc>
                <a:spcPct val="90000"/>
              </a:lnSpc>
            </a:pPr>
            <a:r>
              <a:rPr lang="en-US" sz="1200">
                <a:hlinkClick r:id="rId3"/>
              </a:rPr>
              <a:t>http://quality.cagrid.org/caGrid-1.0/Dashboard/</a:t>
            </a:r>
            <a:endParaRPr lang="en-US" sz="1200"/>
          </a:p>
          <a:p>
            <a:pPr lvl="1" eaLnBrk="1" hangingPunct="1">
              <a:lnSpc>
                <a:spcPct val="90000"/>
              </a:lnSpc>
            </a:pPr>
            <a:r>
              <a:rPr lang="en-US" sz="3000"/>
              <a:t>CruiseControl</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srcRect/>
          <a:stretch>
            <a:fillRect/>
          </a:stretch>
        </p:blipFill>
        <p:spPr bwMode="auto">
          <a:xfrm>
            <a:off x="0" y="1138238"/>
            <a:ext cx="9144000" cy="5719762"/>
          </a:xfrm>
          <a:prstGeom prst="rect">
            <a:avLst/>
          </a:prstGeom>
          <a:noFill/>
          <a:ln w="9525">
            <a:noFill/>
            <a:miter lim="800000"/>
            <a:headEnd/>
            <a:tailEnd/>
          </a:ln>
        </p:spPr>
      </p:pic>
      <p:sp>
        <p:nvSpPr>
          <p:cNvPr id="19459" name="Rectangle 2"/>
          <p:cNvSpPr>
            <a:spLocks noGrp="1" noChangeArrowheads="1"/>
          </p:cNvSpPr>
          <p:nvPr>
            <p:ph type="title"/>
          </p:nvPr>
        </p:nvSpPr>
        <p:spPr/>
        <p:txBody>
          <a:bodyPr/>
          <a:lstStyle/>
          <a:p>
            <a:pPr eaLnBrk="1" hangingPunct="1"/>
            <a:r>
              <a:rPr lang="en-US"/>
              <a:t>What </a:t>
            </a:r>
            <a:r>
              <a:rPr lang="en-US" i="1"/>
              <a:t>is</a:t>
            </a:r>
            <a:r>
              <a:rPr lang="en-US"/>
              <a:t> caBIG?</a:t>
            </a:r>
          </a:p>
        </p:txBody>
      </p:sp>
      <p:sp>
        <p:nvSpPr>
          <p:cNvPr id="19460" name="Rectangle 4"/>
          <p:cNvSpPr>
            <a:spLocks noChangeArrowheads="1"/>
          </p:cNvSpPr>
          <p:nvPr/>
        </p:nvSpPr>
        <p:spPr bwMode="auto">
          <a:xfrm>
            <a:off x="0" y="1147763"/>
            <a:ext cx="9144000" cy="5710237"/>
          </a:xfrm>
          <a:prstGeom prst="rect">
            <a:avLst/>
          </a:prstGeom>
          <a:solidFill>
            <a:schemeClr val="bg1">
              <a:alpha val="81175"/>
            </a:schemeClr>
          </a:solidFill>
          <a:ln w="9525">
            <a:solidFill>
              <a:schemeClr val="bg1"/>
            </a:solidFill>
            <a:round/>
            <a:headEnd/>
            <a:tailEnd/>
          </a:ln>
        </p:spPr>
        <p:txBody>
          <a:bodyPr>
            <a:prstTxWarp prst="textNoShape">
              <a:avLst/>
            </a:prstTxWarp>
          </a:bodyPr>
          <a:lstStyle/>
          <a:p>
            <a:endParaRPr lang="en-US"/>
          </a:p>
        </p:txBody>
      </p:sp>
      <p:sp>
        <p:nvSpPr>
          <p:cNvPr id="19461" name="Rectangle 3"/>
          <p:cNvSpPr>
            <a:spLocks noGrp="1" noChangeArrowheads="1"/>
          </p:cNvSpPr>
          <p:nvPr>
            <p:ph idx="1"/>
          </p:nvPr>
        </p:nvSpPr>
        <p:spPr>
          <a:xfrm>
            <a:off x="457200" y="1198563"/>
            <a:ext cx="8229600" cy="4525962"/>
          </a:xfrm>
        </p:spPr>
        <p:txBody>
          <a:bodyPr/>
          <a:lstStyle/>
          <a:p>
            <a:pPr eaLnBrk="1" hangingPunct="1">
              <a:lnSpc>
                <a:spcPct val="90000"/>
              </a:lnSpc>
            </a:pPr>
            <a:r>
              <a:rPr lang="en-US" b="0"/>
              <a:t>Common, widely </a:t>
            </a:r>
            <a:r>
              <a:rPr lang="en-US"/>
              <a:t>distributed infrastructure </a:t>
            </a:r>
            <a:r>
              <a:rPr lang="en-US" b="0"/>
              <a:t>that permits the cancer research community to focus on innovation</a:t>
            </a:r>
          </a:p>
          <a:p>
            <a:pPr eaLnBrk="1" hangingPunct="1">
              <a:lnSpc>
                <a:spcPct val="90000"/>
              </a:lnSpc>
            </a:pPr>
            <a:r>
              <a:rPr lang="en-US" b="0"/>
              <a:t>Shared, </a:t>
            </a:r>
            <a:r>
              <a:rPr lang="en-US"/>
              <a:t>harmonized set of terminology, data elements, and data models </a:t>
            </a:r>
            <a:r>
              <a:rPr lang="en-US" b="0"/>
              <a:t>that facilitate information exchange</a:t>
            </a:r>
          </a:p>
          <a:p>
            <a:pPr eaLnBrk="1" hangingPunct="1">
              <a:lnSpc>
                <a:spcPct val="90000"/>
              </a:lnSpc>
            </a:pPr>
            <a:r>
              <a:rPr lang="en-US" b="0"/>
              <a:t>Collection of </a:t>
            </a:r>
            <a:r>
              <a:rPr lang="en-US">
                <a:solidFill>
                  <a:schemeClr val="accent2"/>
                </a:solidFill>
              </a:rPr>
              <a:t>interoperable</a:t>
            </a:r>
            <a:r>
              <a:rPr lang="en-US"/>
              <a:t> applications </a:t>
            </a:r>
            <a:r>
              <a:rPr lang="en-US" b="0"/>
              <a:t>developed to </a:t>
            </a:r>
            <a:r>
              <a:rPr lang="en-US"/>
              <a:t>common standards</a:t>
            </a:r>
          </a:p>
          <a:p>
            <a:pPr eaLnBrk="1" hangingPunct="1">
              <a:lnSpc>
                <a:spcPct val="90000"/>
              </a:lnSpc>
            </a:pPr>
            <a:r>
              <a:rPr lang="en-US" b="0"/>
              <a:t>Cancer research data available for </a:t>
            </a:r>
            <a:r>
              <a:rPr lang="en-US"/>
              <a:t>mining and integration </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t>Project Resources and Communication</a:t>
            </a:r>
          </a:p>
        </p:txBody>
      </p:sp>
      <p:sp>
        <p:nvSpPr>
          <p:cNvPr id="67587" name="Rectangle 3"/>
          <p:cNvSpPr>
            <a:spLocks noGrp="1" noChangeArrowheads="1"/>
          </p:cNvSpPr>
          <p:nvPr>
            <p:ph idx="1"/>
          </p:nvPr>
        </p:nvSpPr>
        <p:spPr/>
        <p:txBody>
          <a:bodyPr/>
          <a:lstStyle/>
          <a:p>
            <a:r>
              <a:rPr lang="en-US" sz="2000"/>
              <a:t>www.cagrid.org (community wiki)</a:t>
            </a:r>
          </a:p>
          <a:p>
            <a:pPr lvl="1"/>
            <a:r>
              <a:rPr lang="en-US" sz="1800"/>
              <a:t>Download Software</a:t>
            </a:r>
          </a:p>
          <a:p>
            <a:pPr lvl="1"/>
            <a:r>
              <a:rPr lang="en-US" sz="1800"/>
              <a:t>Documentation</a:t>
            </a:r>
          </a:p>
          <a:p>
            <a:pPr lvl="1"/>
            <a:r>
              <a:rPr lang="en-US" sz="1800"/>
              <a:t>Tutorials</a:t>
            </a:r>
          </a:p>
          <a:p>
            <a:pPr lvl="1"/>
            <a:r>
              <a:rPr lang="en-US" sz="1800"/>
              <a:t>Technical Paper and Presentations</a:t>
            </a:r>
          </a:p>
          <a:p>
            <a:pPr lvl="1"/>
            <a:r>
              <a:rPr lang="en-US" sz="1800"/>
              <a:t>FAQs</a:t>
            </a:r>
          </a:p>
          <a:p>
            <a:r>
              <a:rPr lang="en-US" sz="2000"/>
              <a:t>caGrid GForge Home (project website)</a:t>
            </a:r>
          </a:p>
          <a:p>
            <a:pPr lvl="1"/>
            <a:r>
              <a:rPr lang="en-US" sz="1800"/>
              <a:t>Feature Requests</a:t>
            </a:r>
          </a:p>
          <a:p>
            <a:pPr lvl="1"/>
            <a:r>
              <a:rPr lang="en-US" sz="1800"/>
              <a:t>Bug Reports</a:t>
            </a:r>
          </a:p>
          <a:p>
            <a:pPr lvl="1"/>
            <a:r>
              <a:rPr lang="en-US" sz="1800"/>
              <a:t>Downloads / Source Repository</a:t>
            </a:r>
          </a:p>
          <a:p>
            <a:pPr lvl="1"/>
            <a:r>
              <a:rPr lang="en-US" sz="1800">
                <a:hlinkClick r:id="rId3"/>
              </a:rPr>
              <a:t>http://gforge.nci.nih.gov/projects/cagrid-1-0/</a:t>
            </a:r>
            <a:endParaRPr lang="en-US" sz="1800"/>
          </a:p>
          <a:p>
            <a:r>
              <a:rPr lang="en-US" sz="2000"/>
              <a:t>caGrid Users Mailing List</a:t>
            </a:r>
          </a:p>
          <a:p>
            <a:pPr lvl="1"/>
            <a:r>
              <a:rPr lang="en-US" sz="1800">
                <a:hlinkClick r:id="rId4"/>
              </a:rPr>
              <a:t>https://list.nih.gov/archives/cagrid_users-l.html</a:t>
            </a:r>
            <a:endParaRPr lang="en-US" sz="1800"/>
          </a:p>
          <a:p>
            <a:pPr lvl="1"/>
            <a:r>
              <a:rPr lang="en-US" sz="1800">
                <a:hlinkClick r:id="rId5"/>
              </a:rPr>
              <a:t>cagrid_users-l@list.nih.gov</a:t>
            </a:r>
            <a:endParaRPr lang="en-US" sz="2000"/>
          </a:p>
          <a:p>
            <a:r>
              <a:rPr lang="en-US" sz="2000"/>
              <a:t>caGrid Portal (web portal)</a:t>
            </a:r>
          </a:p>
          <a:p>
            <a:pPr lvl="1"/>
            <a:r>
              <a:rPr lang="en-US" sz="1800">
                <a:hlinkClick r:id="rId6"/>
              </a:rPr>
              <a:t>http://cagrid-portal.nci.nih.gov/</a:t>
            </a:r>
            <a:endParaRPr lang="en-US" sz="1800"/>
          </a:p>
          <a:p>
            <a:pPr lvl="1"/>
            <a:endParaRPr lang="en-US" sz="1800"/>
          </a:p>
        </p:txBody>
      </p:sp>
      <p:pic>
        <p:nvPicPr>
          <p:cNvPr id="67588" name="Picture 2"/>
          <p:cNvPicPr>
            <a:picLocks noChangeAspect="1" noChangeArrowheads="1"/>
          </p:cNvPicPr>
          <p:nvPr/>
        </p:nvPicPr>
        <p:blipFill>
          <a:blip r:embed="rId7"/>
          <a:srcRect/>
          <a:stretch>
            <a:fillRect/>
          </a:stretch>
        </p:blipFill>
        <p:spPr bwMode="auto">
          <a:xfrm>
            <a:off x="6515100" y="3911600"/>
            <a:ext cx="2071688" cy="2306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endParaRPr lang="en-US"/>
          </a:p>
        </p:txBody>
      </p:sp>
      <p:sp>
        <p:nvSpPr>
          <p:cNvPr id="68611" name="Content Placeholder 2"/>
          <p:cNvSpPr>
            <a:spLocks noGrp="1"/>
          </p:cNvSpPr>
          <p:nvPr>
            <p:ph idx="1"/>
          </p:nvPr>
        </p:nvSpPr>
        <p:spPr/>
        <p:txBody>
          <a:bodyPr anchor="ctr"/>
          <a:lstStyle/>
          <a:p>
            <a:pPr algn="ctr">
              <a:buFontTx/>
              <a:buNone/>
            </a:pPr>
            <a:r>
              <a:rPr lang="en-US" sz="4000">
                <a:solidFill>
                  <a:schemeClr val="bg2"/>
                </a:solidFill>
              </a:rPr>
              <a:t>Backup Slides</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t>Philosophies on Releases</a:t>
            </a:r>
          </a:p>
        </p:txBody>
      </p:sp>
      <p:sp>
        <p:nvSpPr>
          <p:cNvPr id="69635" name="Content Placeholder 2"/>
          <p:cNvSpPr>
            <a:spLocks noGrp="1"/>
          </p:cNvSpPr>
          <p:nvPr>
            <p:ph idx="1"/>
          </p:nvPr>
        </p:nvSpPr>
        <p:spPr/>
        <p:txBody>
          <a:bodyPr/>
          <a:lstStyle/>
          <a:p>
            <a:r>
              <a:rPr lang="en-US" sz="2000"/>
              <a:t>Releases are versioned as &lt;Major&gt;.&lt;Minor&gt;.&lt;Point&gt;</a:t>
            </a:r>
          </a:p>
          <a:p>
            <a:pPr lvl="1"/>
            <a:r>
              <a:rPr lang="en-US" sz="2000"/>
              <a:t>Major versions generally make </a:t>
            </a:r>
            <a:r>
              <a:rPr lang="en-US" sz="2000" b="1"/>
              <a:t>no claims to backward or forward compatibility</a:t>
            </a:r>
            <a:r>
              <a:rPr lang="en-US" sz="2000"/>
              <a:t>; these are used for large new features or significant changes in behavior.</a:t>
            </a:r>
          </a:p>
          <a:p>
            <a:pPr lvl="1"/>
            <a:r>
              <a:rPr lang="en-US" sz="2000" b="1"/>
              <a:t>Minor versions generally should be backwards compatible</a:t>
            </a:r>
            <a:r>
              <a:rPr lang="en-US" sz="2000"/>
              <a:t>, and may be forward compatible; these are used for significant bug fixes and feature additions.</a:t>
            </a:r>
          </a:p>
          <a:p>
            <a:pPr lvl="1"/>
            <a:r>
              <a:rPr lang="en-US" sz="2000" b="1"/>
              <a:t>Point versions should be both backwards and forwards compatible</a:t>
            </a:r>
            <a:r>
              <a:rPr lang="en-US" sz="2000"/>
              <a:t>; these are used almost exclusively for bug fixes (one should expect to be able to use the versions interchangeably, with the only difference being related to the behavior of the bugs being addressed).</a:t>
            </a:r>
          </a:p>
          <a:p>
            <a:r>
              <a:rPr lang="en-US" sz="2000"/>
              <a:t>Currently defining compatibility with respect to service interfaces and client APIs (not for internal APIs or service implementations)</a:t>
            </a:r>
          </a:p>
          <a:p>
            <a:pPr>
              <a:buFontTx/>
              <a:buNone/>
            </a:pPr>
            <a:endParaRPr lang="en-US" sz="2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Philosophies on Releases cont.</a:t>
            </a:r>
          </a:p>
        </p:txBody>
      </p:sp>
      <p:sp>
        <p:nvSpPr>
          <p:cNvPr id="70659" name="Content Placeholder 2"/>
          <p:cNvSpPr>
            <a:spLocks noGrp="1"/>
          </p:cNvSpPr>
          <p:nvPr>
            <p:ph idx="1"/>
          </p:nvPr>
        </p:nvSpPr>
        <p:spPr/>
        <p:txBody>
          <a:bodyPr/>
          <a:lstStyle/>
          <a:p>
            <a:r>
              <a:rPr lang="en-US" sz="2000"/>
              <a:t>Major version changes represent an unattractive grid-incompatibility, but are necessary for large changes</a:t>
            </a:r>
          </a:p>
          <a:p>
            <a:r>
              <a:rPr lang="en-US" sz="2000"/>
              <a:t>caGrid originally released as a single “product”</a:t>
            </a:r>
          </a:p>
          <a:p>
            <a:r>
              <a:rPr lang="en-US" sz="2000"/>
              <a:t>Starting to look at finer grain organizations:</a:t>
            </a:r>
          </a:p>
          <a:p>
            <a:pPr lvl="1"/>
            <a:r>
              <a:rPr lang="en-US" sz="2000"/>
              <a:t>Creation of separate releases for caGrid Core, Portal, Workflow UI, WebSSO</a:t>
            </a:r>
          </a:p>
          <a:p>
            <a:pPr lvl="1"/>
            <a:r>
              <a:rPr lang="en-US" sz="2000"/>
              <a:t>Milestone release approach used for WebSSO/CDS may be an attractive way to get new features out to early adopters sooner</a:t>
            </a:r>
          </a:p>
          <a:p>
            <a:pPr lvl="1"/>
            <a:r>
              <a:rPr lang="en-US" sz="2000"/>
              <a:t>Developing infrastructure to better enable multi-component, multi-version, dependencies in caGrid (used both internally, as well as for projects which depend on caGrid)</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t>caGrid Ivy Build</a:t>
            </a:r>
          </a:p>
        </p:txBody>
      </p:sp>
      <p:pic>
        <p:nvPicPr>
          <p:cNvPr id="71683" name="Content Placeholder 4" descr="main-tasks.png"/>
          <p:cNvPicPr>
            <a:picLocks noGrp="1" noChangeAspect="1"/>
          </p:cNvPicPr>
          <p:nvPr>
            <p:ph sz="half" idx="1"/>
          </p:nvPr>
        </p:nvPicPr>
        <p:blipFill>
          <a:blip r:embed="rId2"/>
          <a:srcRect/>
          <a:stretch>
            <a:fillRect/>
          </a:stretch>
        </p:blipFill>
        <p:spPr>
          <a:xfrm>
            <a:off x="304800" y="2214563"/>
            <a:ext cx="4152900" cy="3267075"/>
          </a:xfrm>
        </p:spPr>
      </p:pic>
      <p:sp>
        <p:nvSpPr>
          <p:cNvPr id="71684" name="Content Placeholder 10"/>
          <p:cNvSpPr>
            <a:spLocks noGrp="1"/>
          </p:cNvSpPr>
          <p:nvPr>
            <p:ph sz="half" idx="2"/>
          </p:nvPr>
        </p:nvSpPr>
        <p:spPr/>
        <p:txBody>
          <a:bodyPr/>
          <a:lstStyle/>
          <a:p>
            <a:r>
              <a:rPr lang="en-US" sz="1800"/>
              <a:t>caGrid release directory contains an Enterprise Repository for all external dependencies</a:t>
            </a:r>
          </a:p>
          <a:p>
            <a:r>
              <a:rPr lang="en-US" sz="1800"/>
              <a:t>caGrid build process resolves against this repository, and publishes to an integration repository</a:t>
            </a:r>
          </a:p>
          <a:p>
            <a:r>
              <a:rPr lang="en-US" sz="1800"/>
              <a:t>Releases will publish the integration repository and Enterprise Repository to a publicly accessible location</a:t>
            </a:r>
          </a:p>
          <a:p>
            <a:r>
              <a:rPr lang="en-US" sz="1800"/>
              <a:t>External projects/components can depend on a local caGrid integration and Enterprise Repository, or the remote publicly accessible one</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706" name="Title 5"/>
          <p:cNvSpPr>
            <a:spLocks noGrp="1"/>
          </p:cNvSpPr>
          <p:nvPr>
            <p:ph type="title"/>
          </p:nvPr>
        </p:nvSpPr>
        <p:spPr/>
        <p:txBody>
          <a:bodyPr/>
          <a:lstStyle/>
          <a:p>
            <a:r>
              <a:rPr lang="en-US"/>
              <a:t>caGrid Ivy Build cont.</a:t>
            </a:r>
          </a:p>
        </p:txBody>
      </p:sp>
      <p:pic>
        <p:nvPicPr>
          <p:cNvPr id="72707" name="Content Placeholder 4" descr="Capture.JPG"/>
          <p:cNvPicPr>
            <a:picLocks noGrp="1" noChangeAspect="1"/>
          </p:cNvPicPr>
          <p:nvPr>
            <p:ph sz="half" idx="1"/>
          </p:nvPr>
        </p:nvPicPr>
        <p:blipFill>
          <a:blip r:embed="rId2"/>
          <a:srcRect/>
          <a:stretch>
            <a:fillRect/>
          </a:stretch>
        </p:blipFill>
        <p:spPr>
          <a:xfrm>
            <a:off x="304800" y="1630363"/>
            <a:ext cx="4152900" cy="4435475"/>
          </a:xfrm>
        </p:spPr>
      </p:pic>
      <p:sp>
        <p:nvSpPr>
          <p:cNvPr id="72708" name="Content Placeholder 6"/>
          <p:cNvSpPr>
            <a:spLocks noGrp="1"/>
          </p:cNvSpPr>
          <p:nvPr>
            <p:ph sz="half" idx="2"/>
          </p:nvPr>
        </p:nvSpPr>
        <p:spPr/>
        <p:txBody>
          <a:bodyPr/>
          <a:lstStyle/>
          <a:p>
            <a:r>
              <a:rPr lang="en-US" sz="2400"/>
              <a:t>Transitive dependencies are formally managed</a:t>
            </a:r>
          </a:p>
          <a:p>
            <a:r>
              <a:rPr lang="en-US" sz="2400"/>
              <a:t>Supporting multiple configurations and version constraints</a:t>
            </a:r>
          </a:p>
          <a:p>
            <a:r>
              <a:rPr lang="en-US" sz="2400"/>
              <a:t>Configurable conflict management</a:t>
            </a:r>
          </a:p>
          <a:p>
            <a:r>
              <a:rPr lang="en-US" sz="2400"/>
              <a:t>Detailed dependencies reports are generated</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730" name="Title 4"/>
          <p:cNvSpPr>
            <a:spLocks noGrp="1"/>
          </p:cNvSpPr>
          <p:nvPr>
            <p:ph type="title"/>
          </p:nvPr>
        </p:nvSpPr>
        <p:spPr/>
        <p:txBody>
          <a:bodyPr/>
          <a:lstStyle/>
          <a:p>
            <a:r>
              <a:rPr lang="en-US"/>
              <a:t>caGrid Ivy Example Usage</a:t>
            </a:r>
          </a:p>
        </p:txBody>
      </p:sp>
      <p:sp>
        <p:nvSpPr>
          <p:cNvPr id="73731" name="Content Placeholder 5"/>
          <p:cNvSpPr>
            <a:spLocks noGrp="1"/>
          </p:cNvSpPr>
          <p:nvPr>
            <p:ph idx="1"/>
          </p:nvPr>
        </p:nvSpPr>
        <p:spPr/>
        <p:txBody>
          <a:bodyPr/>
          <a:lstStyle/>
          <a:p>
            <a:r>
              <a:rPr lang="en-US" sz="1800"/>
              <a:t>What jars do I need to use the Dorian client API?</a:t>
            </a:r>
          </a:p>
          <a:p>
            <a:pPr lvl="1"/>
            <a:r>
              <a:rPr lang="en-US" sz="1800"/>
              <a:t>Just define the dependency:</a:t>
            </a:r>
          </a:p>
          <a:p>
            <a:pPr lvl="2"/>
            <a:r>
              <a:rPr lang="en-US"/>
              <a:t>&lt;dependency org="caGrid" name=“dorian“ rev=“1.2" conf=“*-&gt;client"/&gt;</a:t>
            </a:r>
          </a:p>
          <a:p>
            <a:pPr lvl="1"/>
            <a:r>
              <a:rPr lang="en-US" sz="1800"/>
              <a:t>Tell Ivy where to copy it:</a:t>
            </a:r>
          </a:p>
          <a:p>
            <a:pPr lvl="2"/>
            <a:r>
              <a:rPr lang="en-US"/>
              <a:t>&lt;ivy:retrieve pattern=“lib/[originalname](.[ext])" sync="true" /&gt;</a:t>
            </a:r>
          </a:p>
          <a:p>
            <a:pPr lvl="1"/>
            <a:r>
              <a:rPr lang="en-US" sz="1800"/>
              <a:t>Everything you need will be copied where you want it</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endParaRPr lang="en-US"/>
          </a:p>
        </p:txBody>
      </p:sp>
      <p:sp>
        <p:nvSpPr>
          <p:cNvPr id="74755" name="Content Placeholder 2"/>
          <p:cNvSpPr>
            <a:spLocks noGrp="1"/>
          </p:cNvSpPr>
          <p:nvPr>
            <p:ph idx="1"/>
          </p:nvPr>
        </p:nvSpPr>
        <p:spPr/>
        <p:txBody>
          <a:bodyPr/>
          <a:lstStyle/>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Example of Grid </a:t>
            </a:r>
            <a:r>
              <a:rPr lang="en-US" i="1"/>
              <a:t>Data Syntax</a:t>
            </a:r>
          </a:p>
        </p:txBody>
      </p:sp>
      <p:pic>
        <p:nvPicPr>
          <p:cNvPr id="75779" name="Content Placeholder 3" descr="Capture.JPG"/>
          <p:cNvPicPr>
            <a:picLocks noGrp="1" noChangeAspect="1"/>
          </p:cNvPicPr>
          <p:nvPr>
            <p:ph idx="1"/>
          </p:nvPr>
        </p:nvPicPr>
        <p:blipFill>
          <a:blip r:embed="rId2"/>
          <a:srcRect r="659"/>
          <a:stretch>
            <a:fillRect/>
          </a:stretch>
        </p:blipFill>
        <p:spPr>
          <a:xfrm>
            <a:off x="280988" y="1322388"/>
            <a:ext cx="8707437" cy="2563812"/>
          </a:xfrm>
        </p:spPr>
      </p:pic>
      <p:sp>
        <p:nvSpPr>
          <p:cNvPr id="75780" name="TextBox 6"/>
          <p:cNvSpPr txBox="1">
            <a:spLocks noChangeArrowheads="1"/>
          </p:cNvSpPr>
          <p:nvPr/>
        </p:nvSpPr>
        <p:spPr bwMode="auto">
          <a:xfrm>
            <a:off x="347663" y="4137025"/>
            <a:ext cx="8567737" cy="2308225"/>
          </a:xfrm>
          <a:prstGeom prst="rect">
            <a:avLst/>
          </a:prstGeom>
          <a:noFill/>
          <a:ln w="9525">
            <a:noFill/>
            <a:miter lim="800000"/>
            <a:headEnd/>
            <a:tailEnd/>
          </a:ln>
        </p:spPr>
        <p:txBody>
          <a:bodyPr>
            <a:prstTxWarp prst="textNoShape">
              <a:avLst/>
            </a:prstTxWarp>
            <a:spAutoFit/>
          </a:bodyPr>
          <a:lstStyle/>
          <a:p>
            <a:pPr marL="342900" indent="-342900">
              <a:buFont typeface="Arial" pitchFamily="-108" charset="0"/>
              <a:buChar char="•"/>
            </a:pPr>
            <a:r>
              <a:rPr lang="en-US" sz="2400"/>
              <a:t>XML of CQL Results from a query to a Data Service</a:t>
            </a:r>
          </a:p>
          <a:p>
            <a:pPr marL="342900" indent="-342900">
              <a:buFont typeface="Arial" pitchFamily="-108" charset="0"/>
              <a:buChar char="•"/>
            </a:pPr>
            <a:r>
              <a:rPr lang="en-US" sz="2400"/>
              <a:t>Infrastructure capable of mapping directly back to corresponding programming language objects</a:t>
            </a:r>
          </a:p>
          <a:p>
            <a:pPr marL="342900" indent="-342900">
              <a:buFont typeface="Arial" pitchFamily="-108" charset="0"/>
              <a:buChar char="•"/>
            </a:pPr>
            <a:r>
              <a:rPr lang="en-US" sz="2400"/>
              <a:t>Semantics of data are </a:t>
            </a:r>
            <a:r>
              <a:rPr lang="en-US" sz="2400" i="1"/>
              <a:t>explicitly </a:t>
            </a:r>
            <a:r>
              <a:rPr lang="en-US" sz="2400"/>
              <a:t>bound to the conceptual model (DomainModel) the user queried against, and </a:t>
            </a:r>
            <a:r>
              <a:rPr lang="en-US" sz="2400" i="1"/>
              <a:t>implicitly</a:t>
            </a:r>
            <a:r>
              <a:rPr lang="en-US" sz="2400"/>
              <a:t> associated with this XML via it’s namespace</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a:t>Example Syntax Use Cases</a:t>
            </a:r>
          </a:p>
        </p:txBody>
      </p:sp>
      <p:sp>
        <p:nvSpPr>
          <p:cNvPr id="76803" name="Content Placeholder 2"/>
          <p:cNvSpPr>
            <a:spLocks noGrp="1"/>
          </p:cNvSpPr>
          <p:nvPr>
            <p:ph idx="1"/>
          </p:nvPr>
        </p:nvSpPr>
        <p:spPr/>
        <p:txBody>
          <a:bodyPr/>
          <a:lstStyle/>
          <a:p>
            <a:r>
              <a:rPr lang="en-US" sz="2400" b="0"/>
              <a:t>I’m writing an application to process arbitrary data types, how do I know what the data will look like?</a:t>
            </a:r>
          </a:p>
          <a:p>
            <a:r>
              <a:rPr lang="en-US" sz="2400" b="0"/>
              <a:t>I want to build a grid service, how do I describe the inputs and outputs of its operations?</a:t>
            </a:r>
          </a:p>
          <a:p>
            <a:r>
              <a:rPr lang="en-US" sz="2400" b="0"/>
              <a:t>How can I be sure data I am getting is valid?</a:t>
            </a:r>
          </a:p>
          <a:p>
            <a:r>
              <a:rPr lang="en-US" sz="2400" b="0"/>
              <a:t>I don’t want to work with WSDL or XML, can’t I just use an object-oriented client API to talk to grid services?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0482" name="Picture 3"/>
          <p:cNvPicPr>
            <a:picLocks noChangeAspect="1" noChangeArrowheads="1"/>
          </p:cNvPicPr>
          <p:nvPr/>
        </p:nvPicPr>
        <p:blipFill>
          <a:blip r:embed="rId2"/>
          <a:srcRect/>
          <a:stretch>
            <a:fillRect/>
          </a:stretch>
        </p:blipFill>
        <p:spPr bwMode="auto">
          <a:xfrm>
            <a:off x="762000" y="1295400"/>
            <a:ext cx="7620000" cy="5095875"/>
          </a:xfrm>
          <a:prstGeom prst="rect">
            <a:avLst/>
          </a:prstGeom>
          <a:noFill/>
          <a:ln w="9525">
            <a:noFill/>
            <a:miter lim="800000"/>
            <a:headEnd/>
            <a:tailEnd/>
          </a:ln>
        </p:spPr>
      </p:pic>
      <p:sp>
        <p:nvSpPr>
          <p:cNvPr id="20483" name="Title 1"/>
          <p:cNvSpPr>
            <a:spLocks noGrp="1"/>
          </p:cNvSpPr>
          <p:nvPr>
            <p:ph type="title"/>
          </p:nvPr>
        </p:nvSpPr>
        <p:spPr/>
        <p:txBody>
          <a:bodyPr/>
          <a:lstStyle/>
          <a:p>
            <a:pPr eaLnBrk="1" hangingPunct="1"/>
            <a:r>
              <a:rPr lang="en-US"/>
              <a:t>What is caGrid?</a:t>
            </a:r>
          </a:p>
        </p:txBody>
      </p:sp>
      <p:sp>
        <p:nvSpPr>
          <p:cNvPr id="20484" name="Rectangle 5"/>
          <p:cNvSpPr>
            <a:spLocks noChangeArrowheads="1"/>
          </p:cNvSpPr>
          <p:nvPr/>
        </p:nvSpPr>
        <p:spPr bwMode="auto">
          <a:xfrm>
            <a:off x="0" y="1295400"/>
            <a:ext cx="8458200" cy="4994275"/>
          </a:xfrm>
          <a:prstGeom prst="rect">
            <a:avLst/>
          </a:prstGeom>
          <a:solidFill>
            <a:schemeClr val="bg1">
              <a:alpha val="81175"/>
            </a:schemeClr>
          </a:solidFill>
          <a:ln w="9525">
            <a:noFill/>
            <a:round/>
            <a:headEnd/>
            <a:tailEnd/>
          </a:ln>
        </p:spPr>
        <p:txBody>
          <a:bodyPr>
            <a:prstTxWarp prst="textNoShape">
              <a:avLst/>
            </a:prstTxWarp>
          </a:bodyPr>
          <a:lstStyle/>
          <a:p>
            <a:endParaRPr lang="en-US"/>
          </a:p>
        </p:txBody>
      </p:sp>
      <p:sp>
        <p:nvSpPr>
          <p:cNvPr id="20485" name="Content Placeholder 2"/>
          <p:cNvSpPr>
            <a:spLocks noGrp="1"/>
          </p:cNvSpPr>
          <p:nvPr>
            <p:ph idx="1"/>
          </p:nvPr>
        </p:nvSpPr>
        <p:spPr/>
        <p:txBody>
          <a:bodyPr/>
          <a:lstStyle/>
          <a:p>
            <a:pPr eaLnBrk="1" hangingPunct="1"/>
            <a:r>
              <a:rPr lang="en-US" sz="2400" b="0"/>
              <a:t>A grid based </a:t>
            </a:r>
            <a:r>
              <a:rPr lang="en-US" sz="2400"/>
              <a:t>software infrastructure </a:t>
            </a:r>
            <a:r>
              <a:rPr lang="en-US" sz="2400" b="0"/>
              <a:t>consisting of services, toolkits, APIs, and applications</a:t>
            </a:r>
          </a:p>
          <a:p>
            <a:pPr eaLnBrk="1" hangingPunct="1"/>
            <a:endParaRPr lang="en-US" sz="2400" b="0"/>
          </a:p>
          <a:p>
            <a:pPr eaLnBrk="1" hangingPunct="1"/>
            <a:r>
              <a:rPr lang="en-US" sz="2400" b="0"/>
              <a:t>A </a:t>
            </a:r>
            <a:r>
              <a:rPr lang="en-US" sz="2400"/>
              <a:t>production grid deployment </a:t>
            </a:r>
            <a:r>
              <a:rPr lang="en-US" sz="2400" b="0"/>
              <a:t>of the core services provided by that infrastructure</a:t>
            </a:r>
          </a:p>
          <a:p>
            <a:pPr eaLnBrk="1" hangingPunct="1"/>
            <a:endParaRPr lang="en-US" sz="2400" b="0"/>
          </a:p>
          <a:p>
            <a:pPr eaLnBrk="1" hangingPunct="1"/>
            <a:r>
              <a:rPr lang="en-US" sz="2400" b="0"/>
              <a:t>A </a:t>
            </a:r>
            <a:r>
              <a:rPr lang="en-US" sz="2400"/>
              <a:t>community of developers </a:t>
            </a:r>
            <a:r>
              <a:rPr lang="en-US" sz="2400" b="0"/>
              <a:t>leveraging that grid and infrastructure to provide applications and services to the cancer research community</a:t>
            </a:r>
          </a:p>
          <a:p>
            <a:pPr lvl="1" eaLnBrk="1" hangingPunct="1"/>
            <a:endParaRPr lang="en-US" sz="200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US"/>
              <a:t>Example of Grid </a:t>
            </a:r>
            <a:r>
              <a:rPr lang="en-US" i="1"/>
              <a:t>Data Semantics</a:t>
            </a:r>
          </a:p>
        </p:txBody>
      </p:sp>
      <p:sp>
        <p:nvSpPr>
          <p:cNvPr id="77827" name="TextBox 6"/>
          <p:cNvSpPr txBox="1">
            <a:spLocks noChangeArrowheads="1"/>
          </p:cNvSpPr>
          <p:nvPr/>
        </p:nvSpPr>
        <p:spPr bwMode="auto">
          <a:xfrm>
            <a:off x="347663" y="4137025"/>
            <a:ext cx="8567737" cy="2308225"/>
          </a:xfrm>
          <a:prstGeom prst="rect">
            <a:avLst/>
          </a:prstGeom>
          <a:noFill/>
          <a:ln w="9525">
            <a:noFill/>
            <a:miter lim="800000"/>
            <a:headEnd/>
            <a:tailEnd/>
          </a:ln>
        </p:spPr>
        <p:txBody>
          <a:bodyPr>
            <a:prstTxWarp prst="textNoShape">
              <a:avLst/>
            </a:prstTxWarp>
            <a:spAutoFit/>
          </a:bodyPr>
          <a:lstStyle/>
          <a:p>
            <a:pPr marL="342900" indent="-342900">
              <a:buFont typeface="Arial" pitchFamily="-108" charset="0"/>
              <a:buChar char="•"/>
            </a:pPr>
            <a:r>
              <a:rPr lang="en-US" sz="2400"/>
              <a:t>Snippet of XML representation of DomainModel metadata from a Data Service</a:t>
            </a:r>
          </a:p>
          <a:p>
            <a:pPr marL="342900" indent="-342900">
              <a:buFont typeface="Arial" pitchFamily="-108" charset="0"/>
              <a:buChar char="•"/>
            </a:pPr>
            <a:r>
              <a:rPr lang="en-US" sz="2400"/>
              <a:t>Describes the caDSR-registered logical structure, used to query the service; annotated with concept codes from EVS</a:t>
            </a:r>
          </a:p>
          <a:p>
            <a:pPr marL="342900" indent="-342900">
              <a:buFont typeface="Arial" pitchFamily="-108" charset="0"/>
              <a:buChar char="•"/>
            </a:pPr>
            <a:r>
              <a:rPr lang="en-US" sz="2400"/>
              <a:t>Independent of the syntax used to </a:t>
            </a:r>
            <a:r>
              <a:rPr lang="en-US" sz="2400" i="1"/>
              <a:t>realize</a:t>
            </a:r>
            <a:r>
              <a:rPr lang="en-US" sz="2400"/>
              <a:t> the data types on the grid (such as in the results of a query)</a:t>
            </a:r>
            <a:endParaRPr lang="en-US" sz="2400" i="1"/>
          </a:p>
        </p:txBody>
      </p:sp>
      <p:pic>
        <p:nvPicPr>
          <p:cNvPr id="77828" name="Picture 4" descr="Capture.JPG"/>
          <p:cNvPicPr>
            <a:picLocks noChangeAspect="1"/>
          </p:cNvPicPr>
          <p:nvPr/>
        </p:nvPicPr>
        <p:blipFill>
          <a:blip r:embed="rId2"/>
          <a:srcRect/>
          <a:stretch>
            <a:fillRect/>
          </a:stretch>
        </p:blipFill>
        <p:spPr bwMode="auto">
          <a:xfrm>
            <a:off x="295275" y="1281113"/>
            <a:ext cx="8774113" cy="2714625"/>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a:t>Example Semantics Use Cases</a:t>
            </a:r>
          </a:p>
        </p:txBody>
      </p:sp>
      <p:sp>
        <p:nvSpPr>
          <p:cNvPr id="78851" name="Content Placeholder 2"/>
          <p:cNvSpPr>
            <a:spLocks noGrp="1"/>
          </p:cNvSpPr>
          <p:nvPr>
            <p:ph idx="1"/>
          </p:nvPr>
        </p:nvSpPr>
        <p:spPr/>
        <p:txBody>
          <a:bodyPr/>
          <a:lstStyle/>
          <a:p>
            <a:r>
              <a:rPr lang="en-US" sz="2400" b="0"/>
              <a:t>What are the service addresses of all the running Data Services exposing data based on concept C16612?</a:t>
            </a:r>
          </a:p>
          <a:p>
            <a:r>
              <a:rPr lang="en-US" sz="2400" b="0"/>
              <a:t>What are the permissible values of Taxon.abbreviation in the caBIO 3.1 model?</a:t>
            </a:r>
          </a:p>
          <a:p>
            <a:r>
              <a:rPr lang="en-US" sz="2400" b="0"/>
              <a:t>Are there any Analytical Services on the grid which provide operations over a data type that is semantically interoperable with the caBIO 3.1 Tissue.organ?</a:t>
            </a:r>
          </a:p>
          <a:p>
            <a:r>
              <a:rPr lang="en-US" sz="2400" b="0"/>
              <a:t>How do I learn about the data available from an arbitrary Data Service?</a:t>
            </a:r>
          </a:p>
          <a:p>
            <a:pPr>
              <a:buFontTx/>
              <a:buNone/>
            </a:pPr>
            <a:endParaRPr lang="en-US" sz="2400" b="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t>Example Semantic/Syntax Binding</a:t>
            </a:r>
            <a:br>
              <a:rPr lang="en-US"/>
            </a:br>
            <a:r>
              <a:rPr lang="en-US"/>
              <a:t>Use cases</a:t>
            </a:r>
          </a:p>
        </p:txBody>
      </p:sp>
      <p:sp>
        <p:nvSpPr>
          <p:cNvPr id="79875" name="Content Placeholder 2"/>
          <p:cNvSpPr>
            <a:spLocks noGrp="1"/>
          </p:cNvSpPr>
          <p:nvPr>
            <p:ph idx="1"/>
          </p:nvPr>
        </p:nvSpPr>
        <p:spPr/>
        <p:txBody>
          <a:bodyPr/>
          <a:lstStyle/>
          <a:p>
            <a:r>
              <a:rPr lang="en-US" sz="2400" b="0"/>
              <a:t>I’ve received a generic data set (such as a CQL results object), how can I understand the semantics of the contained data?</a:t>
            </a:r>
          </a:p>
          <a:p>
            <a:r>
              <a:rPr lang="en-US" sz="2400" b="0"/>
              <a:t>I want to describe a workflow using either logical models or EVS concepts, how can I figure out how the XML is structured such that I can use BPEL to extract data?</a:t>
            </a:r>
          </a:p>
          <a:p>
            <a:pPr lvl="1"/>
            <a:r>
              <a:rPr lang="en-US" sz="2400"/>
              <a:t>Better yet, is there a graphical tool that can do the transformation for me?</a:t>
            </a:r>
          </a:p>
          <a:p>
            <a:r>
              <a:rPr lang="en-US" sz="2400" b="0"/>
              <a:t>I registered my model in caDSR, why is Introduce asking me for XML Schemas?</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a:t>Realizing the Binding Use Cases</a:t>
            </a:r>
          </a:p>
        </p:txBody>
      </p:sp>
      <p:sp>
        <p:nvSpPr>
          <p:cNvPr id="80899" name="Content Placeholder 2"/>
          <p:cNvSpPr>
            <a:spLocks noGrp="1"/>
          </p:cNvSpPr>
          <p:nvPr>
            <p:ph idx="1"/>
          </p:nvPr>
        </p:nvSpPr>
        <p:spPr/>
        <p:txBody>
          <a:bodyPr/>
          <a:lstStyle/>
          <a:p>
            <a:r>
              <a:rPr lang="en-US" sz="2400" b="0"/>
              <a:t>Need the capability to formally describe, register, and access the association between a given data type’s syntax and semantics</a:t>
            </a:r>
          </a:p>
          <a:p>
            <a:r>
              <a:rPr lang="en-US" sz="2400" b="0"/>
              <a:t>The foundation of the grid data syntax is XML Schema; XML Schemas are identified by their namespaces</a:t>
            </a:r>
          </a:p>
          <a:p>
            <a:r>
              <a:rPr lang="en-US" sz="2400" b="0"/>
              <a:t>The foundation of the grid data semantics are the EVS annotated, caDSR data models; data models are identified by their caDSR identifier and version</a:t>
            </a:r>
          </a:p>
          <a:p>
            <a:r>
              <a:rPr lang="en-US" sz="2400" b="0"/>
              <a:t>The binding between syntax and semantics is essentially a mapping from the UML/caDSR </a:t>
            </a:r>
            <a:r>
              <a:rPr lang="en-US" sz="2400" b="0" i="1"/>
              <a:t>universe</a:t>
            </a:r>
            <a:r>
              <a:rPr lang="en-US" sz="2400" b="0"/>
              <a:t> to the XML/GME </a:t>
            </a:r>
            <a:r>
              <a:rPr lang="en-US" sz="2400" b="0" i="1"/>
              <a:t>universe</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t>Connecting UML and XML:</a:t>
            </a:r>
            <a:br>
              <a:rPr lang="en-US"/>
            </a:br>
            <a:r>
              <a:rPr lang="en-US"/>
              <a:t>Current Implementation</a:t>
            </a:r>
          </a:p>
        </p:txBody>
      </p:sp>
      <p:sp>
        <p:nvSpPr>
          <p:cNvPr id="81923" name="Rectangle 3"/>
          <p:cNvSpPr>
            <a:spLocks noGrp="1" noChangeArrowheads="1"/>
          </p:cNvSpPr>
          <p:nvPr>
            <p:ph idx="1"/>
          </p:nvPr>
        </p:nvSpPr>
        <p:spPr/>
        <p:txBody>
          <a:bodyPr/>
          <a:lstStyle/>
          <a:p>
            <a:pPr>
              <a:lnSpc>
                <a:spcPct val="90000"/>
              </a:lnSpc>
            </a:pPr>
            <a:r>
              <a:rPr lang="en-US" sz="2400"/>
              <a:t>Previous “solution” was to require an XML Schema for each package that followed a namespace construction rule</a:t>
            </a:r>
          </a:p>
          <a:p>
            <a:pPr>
              <a:lnSpc>
                <a:spcPct val="90000"/>
              </a:lnSpc>
            </a:pPr>
            <a:r>
              <a:rPr lang="en-US" sz="2400"/>
              <a:t>Had several limitations:</a:t>
            </a:r>
          </a:p>
          <a:p>
            <a:pPr lvl="1">
              <a:lnSpc>
                <a:spcPct val="90000"/>
              </a:lnSpc>
            </a:pPr>
            <a:r>
              <a:rPr lang="en-US" sz="2000"/>
              <a:t>Several caBIG projects wish to reuse existing XML Schemas, which have existing namespaces (can’t be changed for interoperability reasons)</a:t>
            </a:r>
          </a:p>
          <a:p>
            <a:pPr lvl="1">
              <a:lnSpc>
                <a:spcPct val="90000"/>
              </a:lnSpc>
            </a:pPr>
            <a:r>
              <a:rPr lang="en-US" sz="2000"/>
              <a:t>Some uniqueness constraints assumed are not strictly enforced</a:t>
            </a:r>
          </a:p>
          <a:p>
            <a:pPr lvl="1">
              <a:lnSpc>
                <a:spcPct val="90000"/>
              </a:lnSpc>
            </a:pPr>
            <a:r>
              <a:rPr lang="en-US" sz="2000"/>
              <a:t>Does not support “reverse lookup” (XSD -&gt; caDSR)</a:t>
            </a:r>
          </a:p>
          <a:p>
            <a:pPr lvl="1">
              <a:lnSpc>
                <a:spcPct val="90000"/>
              </a:lnSpc>
            </a:pPr>
            <a:r>
              <a:rPr lang="en-US" sz="2000"/>
              <a:t>Does not provide fine grain mapping necessary for some applications/infrastructure</a:t>
            </a:r>
          </a:p>
          <a:p>
            <a:pPr lvl="1">
              <a:lnSpc>
                <a:spcPct val="90000"/>
              </a:lnSpc>
            </a:pPr>
            <a:r>
              <a:rPr lang="en-US" sz="2000"/>
              <a:t>Somewhat prescriptive (namespaces, naming conventions, etc) when ideal solution is entirely descriptive</a:t>
            </a:r>
          </a:p>
          <a:p>
            <a:pPr lvl="1">
              <a:lnSpc>
                <a:spcPct val="90000"/>
              </a:lnSpc>
            </a:pPr>
            <a:endParaRPr lang="en-US" sz="20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01" name="Rectangle 2"/>
          <p:cNvSpPr>
            <a:spLocks noGrp="1" noChangeArrowheads="1"/>
          </p:cNvSpPr>
          <p:nvPr>
            <p:ph type="title"/>
          </p:nvPr>
        </p:nvSpPr>
        <p:spPr/>
        <p:txBody>
          <a:bodyPr/>
          <a:lstStyle/>
          <a:p>
            <a:r>
              <a:rPr lang="en-US" sz="2600"/>
              <a:t>Connecting UML and XML:</a:t>
            </a:r>
            <a:br>
              <a:rPr lang="en-US" sz="2600"/>
            </a:br>
            <a:r>
              <a:rPr lang="en-US" sz="2600"/>
              <a:t>The complexities</a:t>
            </a:r>
          </a:p>
        </p:txBody>
      </p:sp>
      <p:sp>
        <p:nvSpPr>
          <p:cNvPr id="4102" name="Rectangle 3"/>
          <p:cNvSpPr>
            <a:spLocks noGrp="1" noChangeArrowheads="1"/>
          </p:cNvSpPr>
          <p:nvPr>
            <p:ph idx="1"/>
          </p:nvPr>
        </p:nvSpPr>
        <p:spPr>
          <a:xfrm>
            <a:off x="457200" y="1338263"/>
            <a:ext cx="8229600" cy="1762125"/>
          </a:xfrm>
        </p:spPr>
        <p:txBody>
          <a:bodyPr/>
          <a:lstStyle/>
          <a:p>
            <a:pPr>
              <a:lnSpc>
                <a:spcPct val="80000"/>
              </a:lnSpc>
            </a:pPr>
            <a:r>
              <a:rPr lang="en-US" sz="2400"/>
              <a:t>There are a large variety of options on how a conceptual UML model can be represented in XML (many in use within caBIG as well as relevant external XML standards)</a:t>
            </a:r>
          </a:p>
          <a:p>
            <a:pPr lvl="1">
              <a:lnSpc>
                <a:spcPct val="80000"/>
              </a:lnSpc>
            </a:pPr>
            <a:r>
              <a:rPr lang="en-US" sz="2400"/>
              <a:t>Assumptions on namespaces or structure don’t work</a:t>
            </a:r>
          </a:p>
          <a:p>
            <a:pPr>
              <a:lnSpc>
                <a:spcPct val="80000"/>
              </a:lnSpc>
            </a:pPr>
            <a:r>
              <a:rPr lang="en-US" sz="2400"/>
              <a:t>Most applications/services “don’t care,” so process must be simple for the default case, but sufficient for the others</a:t>
            </a:r>
          </a:p>
        </p:txBody>
      </p:sp>
      <p:grpSp>
        <p:nvGrpSpPr>
          <p:cNvPr id="4103" name="Group 16"/>
          <p:cNvGrpSpPr>
            <a:grpSpLocks/>
          </p:cNvGrpSpPr>
          <p:nvPr/>
        </p:nvGrpSpPr>
        <p:grpSpPr bwMode="auto">
          <a:xfrm>
            <a:off x="809625" y="3876675"/>
            <a:ext cx="8105775" cy="2895600"/>
            <a:chOff x="809625" y="3343275"/>
            <a:chExt cx="8105775" cy="2895600"/>
          </a:xfrm>
        </p:grpSpPr>
        <p:graphicFrame>
          <p:nvGraphicFramePr>
            <p:cNvPr id="4098" name="Object 2"/>
            <p:cNvGraphicFramePr>
              <a:graphicFrameLocks noChangeAspect="1"/>
            </p:cNvGraphicFramePr>
            <p:nvPr/>
          </p:nvGraphicFramePr>
          <p:xfrm>
            <a:off x="1419225" y="3800475"/>
            <a:ext cx="1600200" cy="1471613"/>
          </p:xfrm>
          <a:graphic>
            <a:graphicData uri="http://schemas.openxmlformats.org/presentationml/2006/ole">
              <p:oleObj spid="_x0000_s4098" name="Bitmap Image" r:id="rId4" imgW="1066667" imgH="980952" progId="">
                <p:embed/>
              </p:oleObj>
            </a:graphicData>
          </a:graphic>
        </p:graphicFrame>
        <p:graphicFrame>
          <p:nvGraphicFramePr>
            <p:cNvPr id="4099" name="Object 3"/>
            <p:cNvGraphicFramePr>
              <a:graphicFrameLocks noChangeAspect="1"/>
            </p:cNvGraphicFramePr>
            <p:nvPr/>
          </p:nvGraphicFramePr>
          <p:xfrm>
            <a:off x="4086225" y="3648075"/>
            <a:ext cx="2828925" cy="2085975"/>
          </p:xfrm>
          <a:graphic>
            <a:graphicData uri="http://schemas.openxmlformats.org/presentationml/2006/ole">
              <p:oleObj spid="_x0000_s4099" name="Bitmap Image" r:id="rId5" imgW="2828571" imgH="2085714" progId="">
                <p:embed/>
              </p:oleObj>
            </a:graphicData>
          </a:graphic>
        </p:graphicFrame>
        <p:graphicFrame>
          <p:nvGraphicFramePr>
            <p:cNvPr id="4100" name="Object 4"/>
            <p:cNvGraphicFramePr>
              <a:graphicFrameLocks noChangeAspect="1"/>
            </p:cNvGraphicFramePr>
            <p:nvPr/>
          </p:nvGraphicFramePr>
          <p:xfrm>
            <a:off x="6981825" y="3648075"/>
            <a:ext cx="1933575" cy="2209800"/>
          </p:xfrm>
          <a:graphic>
            <a:graphicData uri="http://schemas.openxmlformats.org/presentationml/2006/ole">
              <p:oleObj spid="_x0000_s4100" name="Bitmap Image" r:id="rId6" imgW="1933333" imgH="2209524" progId="">
                <p:embed/>
              </p:oleObj>
            </a:graphicData>
          </a:graphic>
        </p:graphicFrame>
        <p:sp>
          <p:nvSpPr>
            <p:cNvPr id="4104" name="Line 7"/>
            <p:cNvSpPr>
              <a:spLocks noChangeShapeType="1"/>
            </p:cNvSpPr>
            <p:nvPr/>
          </p:nvSpPr>
          <p:spPr bwMode="auto">
            <a:xfrm>
              <a:off x="2867025" y="4029075"/>
              <a:ext cx="1295400" cy="6096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105" name="Line 8"/>
            <p:cNvSpPr>
              <a:spLocks noChangeShapeType="1"/>
            </p:cNvSpPr>
            <p:nvPr/>
          </p:nvSpPr>
          <p:spPr bwMode="auto">
            <a:xfrm>
              <a:off x="3019425" y="4333875"/>
              <a:ext cx="2590800" cy="2286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106" name="Line 9"/>
            <p:cNvSpPr>
              <a:spLocks noChangeShapeType="1"/>
            </p:cNvSpPr>
            <p:nvPr/>
          </p:nvSpPr>
          <p:spPr bwMode="auto">
            <a:xfrm>
              <a:off x="2943225" y="4714875"/>
              <a:ext cx="2743200" cy="4572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107" name="Line 10"/>
            <p:cNvSpPr>
              <a:spLocks noChangeShapeType="1"/>
            </p:cNvSpPr>
            <p:nvPr/>
          </p:nvSpPr>
          <p:spPr bwMode="auto">
            <a:xfrm flipV="1">
              <a:off x="2943225" y="4181475"/>
              <a:ext cx="2590800" cy="6858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108" name="Rectangle 11"/>
            <p:cNvSpPr>
              <a:spLocks noChangeArrowheads="1"/>
            </p:cNvSpPr>
            <p:nvPr/>
          </p:nvSpPr>
          <p:spPr bwMode="auto">
            <a:xfrm>
              <a:off x="3324225" y="5553075"/>
              <a:ext cx="609600" cy="533400"/>
            </a:xfrm>
            <a:prstGeom prst="rect">
              <a:avLst/>
            </a:prstGeom>
            <a:noFill/>
            <a:ln w="9525">
              <a:noFill/>
              <a:miter lim="800000"/>
              <a:headEnd/>
              <a:tailEnd/>
            </a:ln>
          </p:spPr>
          <p:txBody>
            <a:bodyPr wrap="none" anchor="ctr">
              <a:prstTxWarp prst="textNoShape">
                <a:avLst/>
              </a:prstTxWarp>
            </a:bodyPr>
            <a:lstStyle/>
            <a:p>
              <a:pPr algn="ctr"/>
              <a:r>
                <a:rPr lang="en-US" sz="4400" b="1">
                  <a:solidFill>
                    <a:srgbClr val="FF0000"/>
                  </a:solidFill>
                  <a:latin typeface="Comic Sans MS" pitchFamily="-108" charset="0"/>
                </a:rPr>
                <a:t>?</a:t>
              </a:r>
            </a:p>
          </p:txBody>
        </p:sp>
        <p:sp>
          <p:nvSpPr>
            <p:cNvPr id="4109" name="Line 12"/>
            <p:cNvSpPr>
              <a:spLocks noChangeShapeType="1"/>
            </p:cNvSpPr>
            <p:nvPr/>
          </p:nvSpPr>
          <p:spPr bwMode="auto">
            <a:xfrm>
              <a:off x="2714625" y="5095875"/>
              <a:ext cx="685800" cy="4572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110" name="Line 13"/>
            <p:cNvSpPr>
              <a:spLocks noChangeShapeType="1"/>
            </p:cNvSpPr>
            <p:nvPr/>
          </p:nvSpPr>
          <p:spPr bwMode="auto">
            <a:xfrm>
              <a:off x="2486025" y="4486275"/>
              <a:ext cx="990600" cy="9144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111" name="AutoShape 14"/>
            <p:cNvSpPr>
              <a:spLocks noChangeArrowheads="1"/>
            </p:cNvSpPr>
            <p:nvPr/>
          </p:nvSpPr>
          <p:spPr bwMode="auto">
            <a:xfrm>
              <a:off x="3248025" y="3419475"/>
              <a:ext cx="2133600" cy="609600"/>
            </a:xfrm>
            <a:prstGeom prst="wedgeRoundRectCallout">
              <a:avLst>
                <a:gd name="adj1" fmla="val 31847"/>
                <a:gd name="adj2" fmla="val 84375"/>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b="1">
                  <a:latin typeface="Times New Roman" pitchFamily="-108" charset="0"/>
                </a:rPr>
                <a:t>Attribute or element?</a:t>
              </a:r>
            </a:p>
          </p:txBody>
        </p:sp>
        <p:sp>
          <p:nvSpPr>
            <p:cNvPr id="4112" name="AutoShape 15"/>
            <p:cNvSpPr>
              <a:spLocks noChangeArrowheads="1"/>
            </p:cNvSpPr>
            <p:nvPr/>
          </p:nvSpPr>
          <p:spPr bwMode="auto">
            <a:xfrm>
              <a:off x="885825" y="3343275"/>
              <a:ext cx="2133600" cy="381000"/>
            </a:xfrm>
            <a:prstGeom prst="wedgeRoundRectCallout">
              <a:avLst>
                <a:gd name="adj1" fmla="val 21801"/>
                <a:gd name="adj2" fmla="val 94167"/>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b="1">
                  <a:latin typeface="Times New Roman" pitchFamily="-108" charset="0"/>
                </a:rPr>
                <a:t>Names different</a:t>
              </a:r>
            </a:p>
          </p:txBody>
        </p:sp>
        <p:sp>
          <p:nvSpPr>
            <p:cNvPr id="4113" name="AutoShape 16"/>
            <p:cNvSpPr>
              <a:spLocks noChangeArrowheads="1"/>
            </p:cNvSpPr>
            <p:nvPr/>
          </p:nvSpPr>
          <p:spPr bwMode="auto">
            <a:xfrm>
              <a:off x="809625" y="5324475"/>
              <a:ext cx="1600200" cy="914400"/>
            </a:xfrm>
            <a:prstGeom prst="wedgeRoundRectCallout">
              <a:avLst>
                <a:gd name="adj1" fmla="val -17264"/>
                <a:gd name="adj2" fmla="val -101736"/>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b="1">
                  <a:latin typeface="Times New Roman" pitchFamily="-108" charset="0"/>
                </a:rPr>
                <a:t>What about Collection associations</a:t>
              </a:r>
            </a:p>
          </p:txBody>
        </p: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sz="2600"/>
              <a:t>Connecting UML and XML:</a:t>
            </a:r>
            <a:br>
              <a:rPr lang="en-US" sz="2600"/>
            </a:br>
            <a:r>
              <a:rPr lang="en-US" sz="2600"/>
              <a:t>The solution</a:t>
            </a:r>
          </a:p>
        </p:txBody>
      </p:sp>
      <p:sp>
        <p:nvSpPr>
          <p:cNvPr id="82947" name="Rectangle 4"/>
          <p:cNvSpPr>
            <a:spLocks noGrp="1" noChangeArrowheads="1"/>
          </p:cNvSpPr>
          <p:nvPr>
            <p:ph idx="1"/>
          </p:nvPr>
        </p:nvSpPr>
        <p:spPr>
          <a:xfrm>
            <a:off x="457200" y="1371600"/>
            <a:ext cx="2870200" cy="4191000"/>
          </a:xfrm>
        </p:spPr>
        <p:txBody>
          <a:bodyPr/>
          <a:lstStyle/>
          <a:p>
            <a:r>
              <a:rPr lang="en-US" sz="2000"/>
              <a:t>Planned definition of mapping rules specify how a given UML entity is represented in XML over the grid</a:t>
            </a:r>
          </a:p>
          <a:p>
            <a:r>
              <a:rPr lang="en-US" sz="2000"/>
              <a:t>Maintained in the caDSR, lookup and query available through caDSR grid service</a:t>
            </a:r>
          </a:p>
        </p:txBody>
      </p:sp>
      <p:pic>
        <p:nvPicPr>
          <p:cNvPr id="82948" name="Picture 3" descr="caDSRMapping"/>
          <p:cNvPicPr>
            <a:picLocks noChangeAspect="1" noChangeArrowheads="1"/>
          </p:cNvPicPr>
          <p:nvPr/>
        </p:nvPicPr>
        <p:blipFill>
          <a:blip r:embed="rId3"/>
          <a:srcRect l="1534" t="4575" r="1840" b="1961"/>
          <a:stretch>
            <a:fillRect/>
          </a:stretch>
        </p:blipFill>
        <p:spPr bwMode="auto">
          <a:xfrm>
            <a:off x="3590925" y="1381125"/>
            <a:ext cx="5381625" cy="4886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3970" name="Rectangle 10"/>
          <p:cNvSpPr>
            <a:spLocks noGrp="1" noChangeArrowheads="1"/>
          </p:cNvSpPr>
          <p:nvPr>
            <p:ph type="title"/>
          </p:nvPr>
        </p:nvSpPr>
        <p:spPr/>
        <p:txBody>
          <a:bodyPr/>
          <a:lstStyle/>
          <a:p>
            <a:r>
              <a:rPr lang="en-US"/>
              <a:t>Partial Mapping Example</a:t>
            </a:r>
          </a:p>
        </p:txBody>
      </p:sp>
      <p:sp>
        <p:nvSpPr>
          <p:cNvPr id="83971" name="Rectangle 11"/>
          <p:cNvSpPr>
            <a:spLocks noGrp="1" noChangeArrowheads="1"/>
          </p:cNvSpPr>
          <p:nvPr>
            <p:ph idx="1"/>
          </p:nvPr>
        </p:nvSpPr>
        <p:spPr/>
        <p:txBody>
          <a:bodyPr/>
          <a:lstStyle/>
          <a:p>
            <a:pPr>
              <a:lnSpc>
                <a:spcPct val="80000"/>
              </a:lnSpc>
              <a:buFontTx/>
              <a:buNone/>
            </a:pPr>
            <a:r>
              <a:rPr lang="en-US" sz="1600"/>
              <a:t>Project:</a:t>
            </a:r>
          </a:p>
          <a:p>
            <a:pPr>
              <a:lnSpc>
                <a:spcPct val="80000"/>
              </a:lnSpc>
              <a:buFontTx/>
              <a:buNone/>
            </a:pPr>
            <a:r>
              <a:rPr lang="en-US" sz="1600"/>
              <a:t>	BookStore</a:t>
            </a:r>
          </a:p>
          <a:p>
            <a:pPr>
              <a:lnSpc>
                <a:spcPct val="80000"/>
              </a:lnSpc>
              <a:buFontTx/>
              <a:buNone/>
            </a:pPr>
            <a:r>
              <a:rPr lang="en-US" sz="1600"/>
              <a:t>Version:</a:t>
            </a:r>
          </a:p>
          <a:p>
            <a:pPr>
              <a:lnSpc>
                <a:spcPct val="80000"/>
              </a:lnSpc>
              <a:buFontTx/>
              <a:buNone/>
            </a:pPr>
            <a:r>
              <a:rPr lang="en-US" sz="1600"/>
              <a:t>	1.0</a:t>
            </a:r>
          </a:p>
        </p:txBody>
      </p:sp>
      <p:pic>
        <p:nvPicPr>
          <p:cNvPr id="83972" name="Picture 5"/>
          <p:cNvPicPr>
            <a:picLocks noChangeAspect="1" noChangeArrowheads="1"/>
          </p:cNvPicPr>
          <p:nvPr/>
        </p:nvPicPr>
        <p:blipFill>
          <a:blip r:embed="rId3"/>
          <a:srcRect l="2441" t="6627" r="2441" b="6627"/>
          <a:stretch>
            <a:fillRect/>
          </a:stretch>
        </p:blipFill>
        <p:spPr bwMode="auto">
          <a:xfrm>
            <a:off x="2286000" y="1447800"/>
            <a:ext cx="4267200" cy="2743200"/>
          </a:xfrm>
          <a:prstGeom prst="rect">
            <a:avLst/>
          </a:prstGeom>
          <a:noFill/>
          <a:ln w="9525">
            <a:noFill/>
            <a:miter lim="800000"/>
            <a:headEnd/>
            <a:tailEnd/>
          </a:ln>
        </p:spPr>
      </p:pic>
      <p:pic>
        <p:nvPicPr>
          <p:cNvPr id="83973" name="Picture 7"/>
          <p:cNvPicPr>
            <a:picLocks noChangeAspect="1" noChangeArrowheads="1"/>
          </p:cNvPicPr>
          <p:nvPr/>
        </p:nvPicPr>
        <p:blipFill>
          <a:blip r:embed="rId4"/>
          <a:srcRect/>
          <a:stretch>
            <a:fillRect/>
          </a:stretch>
        </p:blipFill>
        <p:spPr bwMode="auto">
          <a:xfrm>
            <a:off x="847725" y="2705100"/>
            <a:ext cx="1438275" cy="1257300"/>
          </a:xfrm>
          <a:prstGeom prst="rect">
            <a:avLst/>
          </a:prstGeom>
          <a:noFill/>
          <a:ln w="9525">
            <a:noFill/>
            <a:miter lim="800000"/>
            <a:headEnd/>
            <a:tailEnd/>
          </a:ln>
        </p:spPr>
      </p:pic>
      <p:pic>
        <p:nvPicPr>
          <p:cNvPr id="83974" name="Picture 8"/>
          <p:cNvPicPr>
            <a:picLocks noChangeAspect="1" noChangeArrowheads="1"/>
          </p:cNvPicPr>
          <p:nvPr/>
        </p:nvPicPr>
        <p:blipFill>
          <a:blip r:embed="rId5"/>
          <a:srcRect/>
          <a:stretch>
            <a:fillRect/>
          </a:stretch>
        </p:blipFill>
        <p:spPr bwMode="auto">
          <a:xfrm>
            <a:off x="152400" y="5095875"/>
            <a:ext cx="5943600" cy="1228725"/>
          </a:xfrm>
          <a:prstGeom prst="rect">
            <a:avLst/>
          </a:prstGeom>
          <a:noFill/>
          <a:ln w="9525">
            <a:solidFill>
              <a:schemeClr val="tx1"/>
            </a:solidFill>
            <a:miter lim="800000"/>
            <a:headEnd/>
            <a:tailEnd/>
          </a:ln>
        </p:spPr>
      </p:pic>
      <p:sp>
        <p:nvSpPr>
          <p:cNvPr id="83975" name="Rectangle 9"/>
          <p:cNvSpPr>
            <a:spLocks noChangeArrowheads="1"/>
          </p:cNvSpPr>
          <p:nvPr/>
        </p:nvSpPr>
        <p:spPr bwMode="auto">
          <a:xfrm>
            <a:off x="304800" y="1371600"/>
            <a:ext cx="6248400" cy="2895600"/>
          </a:xfrm>
          <a:prstGeom prst="rect">
            <a:avLst/>
          </a:prstGeom>
          <a:noFill/>
          <a:ln w="9525">
            <a:solidFill>
              <a:schemeClr val="tx1"/>
            </a:solidFill>
            <a:miter lim="800000"/>
            <a:headEnd/>
            <a:tailEnd/>
          </a:ln>
        </p:spPr>
        <p:txBody>
          <a:bodyPr wrap="none" anchor="ctr">
            <a:prstTxWarp prst="textNoShape">
              <a:avLst/>
            </a:prstTxWarp>
          </a:bodyPr>
          <a:lstStyle/>
          <a:p>
            <a:endParaRPr lang="en-US"/>
          </a:p>
        </p:txBody>
      </p:sp>
      <p:sp>
        <p:nvSpPr>
          <p:cNvPr id="83976" name="Line 13"/>
          <p:cNvSpPr>
            <a:spLocks noChangeShapeType="1"/>
          </p:cNvSpPr>
          <p:nvPr/>
        </p:nvSpPr>
        <p:spPr bwMode="auto">
          <a:xfrm>
            <a:off x="1143000" y="4267200"/>
            <a:ext cx="0" cy="838200"/>
          </a:xfrm>
          <a:prstGeom prst="line">
            <a:avLst/>
          </a:prstGeom>
          <a:noFill/>
          <a:ln w="25400">
            <a:solidFill>
              <a:schemeClr val="tx1"/>
            </a:solidFill>
            <a:round/>
            <a:headEnd/>
            <a:tailEnd type="triangle" w="med" len="med"/>
          </a:ln>
        </p:spPr>
        <p:txBody>
          <a:bodyPr>
            <a:prstTxWarp prst="textNoShape">
              <a:avLst/>
            </a:prstTxWarp>
          </a:bodyPr>
          <a:lstStyle/>
          <a:p>
            <a:endParaRPr lang="en-US"/>
          </a:p>
        </p:txBody>
      </p:sp>
      <p:sp>
        <p:nvSpPr>
          <p:cNvPr id="83977" name="Text Box 14"/>
          <p:cNvSpPr txBox="1">
            <a:spLocks noChangeArrowheads="1"/>
          </p:cNvSpPr>
          <p:nvPr/>
        </p:nvSpPr>
        <p:spPr bwMode="auto">
          <a:xfrm>
            <a:off x="1066800" y="4659313"/>
            <a:ext cx="3573463" cy="304800"/>
          </a:xfrm>
          <a:prstGeom prst="rect">
            <a:avLst/>
          </a:prstGeom>
          <a:noFill/>
          <a:ln w="9525">
            <a:noFill/>
            <a:miter lim="800000"/>
            <a:headEnd/>
            <a:tailEnd/>
          </a:ln>
        </p:spPr>
        <p:txBody>
          <a:bodyPr wrap="none">
            <a:prstTxWarp prst="textNoShape">
              <a:avLst/>
            </a:prstTxWarp>
            <a:spAutoFit/>
          </a:bodyPr>
          <a:lstStyle/>
          <a:p>
            <a:r>
              <a:rPr lang="en-US" sz="1400"/>
              <a:t>Project’s Namespace </a:t>
            </a:r>
            <a:r>
              <a:rPr lang="en-US" sz="900"/>
              <a:t>(gme://example.com/version/1.0)</a:t>
            </a:r>
          </a:p>
        </p:txBody>
      </p:sp>
      <p:sp>
        <p:nvSpPr>
          <p:cNvPr id="83978" name="Text Box 17"/>
          <p:cNvSpPr txBox="1">
            <a:spLocks noChangeArrowheads="1"/>
          </p:cNvSpPr>
          <p:nvPr/>
        </p:nvSpPr>
        <p:spPr bwMode="auto">
          <a:xfrm>
            <a:off x="7620000" y="1828800"/>
            <a:ext cx="1143000" cy="366713"/>
          </a:xfrm>
          <a:prstGeom prst="rect">
            <a:avLst/>
          </a:prstGeom>
          <a:noFill/>
          <a:ln w="9525">
            <a:noFill/>
            <a:miter lim="800000"/>
            <a:headEnd/>
            <a:tailEnd/>
          </a:ln>
        </p:spPr>
        <p:txBody>
          <a:bodyPr>
            <a:prstTxWarp prst="textNoShape">
              <a:avLst/>
            </a:prstTxWarp>
            <a:spAutoFit/>
          </a:bodyPr>
          <a:lstStyle/>
          <a:p>
            <a:endParaRPr lang="en-US"/>
          </a:p>
        </p:txBody>
      </p:sp>
      <p:sp>
        <p:nvSpPr>
          <p:cNvPr id="83979" name="Text Box 18"/>
          <p:cNvSpPr txBox="1">
            <a:spLocks noChangeArrowheads="1"/>
          </p:cNvSpPr>
          <p:nvPr/>
        </p:nvSpPr>
        <p:spPr bwMode="auto">
          <a:xfrm>
            <a:off x="7010400" y="2819400"/>
            <a:ext cx="1676400" cy="1397000"/>
          </a:xfrm>
          <a:prstGeom prst="rect">
            <a:avLst/>
          </a:prstGeom>
          <a:solidFill>
            <a:schemeClr val="accent1"/>
          </a:solidFill>
          <a:ln w="9525">
            <a:solidFill>
              <a:schemeClr val="tx1"/>
            </a:solidFill>
            <a:miter lim="800000"/>
            <a:headEnd/>
            <a:tailEnd/>
          </a:ln>
        </p:spPr>
        <p:txBody>
          <a:bodyPr>
            <a:prstTxWarp prst="textNoShape">
              <a:avLst/>
            </a:prstTxWarp>
            <a:spAutoFit/>
          </a:bodyPr>
          <a:lstStyle/>
          <a:p>
            <a:r>
              <a:rPr lang="en-US" sz="1000" b="1"/>
              <a:t>XPath:</a:t>
            </a:r>
          </a:p>
          <a:p>
            <a:r>
              <a:rPr lang="en-US" sz="1000"/>
              <a:t>  title</a:t>
            </a:r>
          </a:p>
          <a:p>
            <a:r>
              <a:rPr lang="en-US" sz="1000" b="1"/>
              <a:t>Element:</a:t>
            </a:r>
          </a:p>
          <a:p>
            <a:r>
              <a:rPr lang="en-US" sz="1000"/>
              <a:t>  Book</a:t>
            </a:r>
          </a:p>
          <a:p>
            <a:r>
              <a:rPr lang="en-US" sz="1000" b="1"/>
              <a:t>Namespace:</a:t>
            </a:r>
            <a:r>
              <a:rPr lang="en-US" sz="1000"/>
              <a:t> gme://bookstore.example.com/version/1.0</a:t>
            </a:r>
          </a:p>
          <a:p>
            <a:pPr lvl="2">
              <a:spcBef>
                <a:spcPct val="50000"/>
              </a:spcBef>
              <a:buFont typeface="Symbol" pitchFamily="-108" charset="2"/>
              <a:buChar char=""/>
            </a:pPr>
            <a:endParaRPr lang="en-US" sz="1000"/>
          </a:p>
        </p:txBody>
      </p:sp>
      <p:sp>
        <p:nvSpPr>
          <p:cNvPr id="83980" name="Line 19"/>
          <p:cNvSpPr>
            <a:spLocks noChangeShapeType="1"/>
          </p:cNvSpPr>
          <p:nvPr/>
        </p:nvSpPr>
        <p:spPr bwMode="auto">
          <a:xfrm>
            <a:off x="6096000" y="1944688"/>
            <a:ext cx="1066800" cy="874712"/>
          </a:xfrm>
          <a:prstGeom prst="line">
            <a:avLst/>
          </a:prstGeom>
          <a:noFill/>
          <a:ln w="25400">
            <a:solidFill>
              <a:schemeClr val="tx1"/>
            </a:solidFill>
            <a:round/>
            <a:headEnd/>
            <a:tailEnd type="triangle" w="med" len="med"/>
          </a:ln>
        </p:spPr>
        <p:txBody>
          <a:bodyPr>
            <a:prstTxWarp prst="textNoShape">
              <a:avLst/>
            </a:prstTxWarp>
          </a:bodyPr>
          <a:lstStyle/>
          <a:p>
            <a:endParaRPr lang="en-US"/>
          </a:p>
        </p:txBody>
      </p:sp>
      <p:sp>
        <p:nvSpPr>
          <p:cNvPr id="83981" name="Rectangle 20"/>
          <p:cNvSpPr>
            <a:spLocks noChangeArrowheads="1"/>
          </p:cNvSpPr>
          <p:nvPr/>
        </p:nvSpPr>
        <p:spPr bwMode="auto">
          <a:xfrm>
            <a:off x="5257800" y="1800225"/>
            <a:ext cx="1074738" cy="152400"/>
          </a:xfrm>
          <a:prstGeom prst="rect">
            <a:avLst/>
          </a:prstGeom>
          <a:solidFill>
            <a:srgbClr val="FFFF66">
              <a:alpha val="25098"/>
            </a:srgbClr>
          </a:solidFill>
          <a:ln w="9525">
            <a:solidFill>
              <a:schemeClr val="tx1"/>
            </a:solidFill>
            <a:miter lim="800000"/>
            <a:headEnd/>
            <a:tailEnd/>
          </a:ln>
        </p:spPr>
        <p:txBody>
          <a:bodyPr wrap="none" anchor="ctr">
            <a:prstTxWarp prst="textNoShape">
              <a:avLst/>
            </a:prstTxWarp>
          </a:bodyPr>
          <a:lstStyle/>
          <a:p>
            <a:endParaRPr lang="en-US"/>
          </a:p>
        </p:txBody>
      </p:sp>
      <p:sp>
        <p:nvSpPr>
          <p:cNvPr id="83982" name="Text Box 21"/>
          <p:cNvSpPr txBox="1">
            <a:spLocks noChangeArrowheads="1"/>
          </p:cNvSpPr>
          <p:nvPr/>
        </p:nvSpPr>
        <p:spPr bwMode="auto">
          <a:xfrm>
            <a:off x="6884988" y="2438400"/>
            <a:ext cx="1573212" cy="304800"/>
          </a:xfrm>
          <a:prstGeom prst="rect">
            <a:avLst/>
          </a:prstGeom>
          <a:noFill/>
          <a:ln w="9525">
            <a:noFill/>
            <a:miter lim="800000"/>
            <a:headEnd/>
            <a:tailEnd/>
          </a:ln>
        </p:spPr>
        <p:txBody>
          <a:bodyPr wrap="none">
            <a:prstTxWarp prst="textNoShape">
              <a:avLst/>
            </a:prstTxWarp>
            <a:spAutoFit/>
          </a:bodyPr>
          <a:lstStyle/>
          <a:p>
            <a:r>
              <a:rPr lang="en-US" sz="1400"/>
              <a:t>Attribute Mapping</a:t>
            </a:r>
            <a:endParaRPr lang="en-US" sz="900"/>
          </a:p>
        </p:txBody>
      </p:sp>
      <p:pic>
        <p:nvPicPr>
          <p:cNvPr id="83983" name="Picture 22"/>
          <p:cNvPicPr>
            <a:picLocks noChangeAspect="1" noChangeArrowheads="1"/>
          </p:cNvPicPr>
          <p:nvPr/>
        </p:nvPicPr>
        <p:blipFill>
          <a:blip r:embed="rId6"/>
          <a:srcRect/>
          <a:stretch>
            <a:fillRect/>
          </a:stretch>
        </p:blipFill>
        <p:spPr bwMode="auto">
          <a:xfrm>
            <a:off x="6629400" y="4343400"/>
            <a:ext cx="2362200" cy="1244600"/>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endParaRPr lang="en-US"/>
          </a:p>
        </p:txBody>
      </p:sp>
      <p:sp>
        <p:nvSpPr>
          <p:cNvPr id="84995" name="Content Placeholder 2"/>
          <p:cNvSpPr>
            <a:spLocks noGrp="1"/>
          </p:cNvSpPr>
          <p:nvPr>
            <p:ph idx="1"/>
          </p:nvPr>
        </p:nvSpPr>
        <p:spPr/>
        <p:txBody>
          <a:bodyPr/>
          <a:lstStyle/>
          <a:p>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Introduce Requirements</a:t>
            </a:r>
          </a:p>
        </p:txBody>
      </p:sp>
      <p:sp>
        <p:nvSpPr>
          <p:cNvPr id="86019" name="Rectangle 3"/>
          <p:cNvSpPr>
            <a:spLocks noGrp="1" noChangeArrowheads="1"/>
          </p:cNvSpPr>
          <p:nvPr>
            <p:ph idx="1"/>
          </p:nvPr>
        </p:nvSpPr>
        <p:spPr/>
        <p:txBody>
          <a:bodyPr/>
          <a:lstStyle/>
          <a:p>
            <a:r>
              <a:rPr lang="en-US" sz="2400"/>
              <a:t>Utilize best practice layered grid service architecture</a:t>
            </a:r>
          </a:p>
          <a:p>
            <a:r>
              <a:rPr lang="en-US" sz="2400"/>
              <a:t>Enable development of strongly-typed services</a:t>
            </a:r>
          </a:p>
          <a:p>
            <a:pPr lvl="1"/>
            <a:r>
              <a:rPr lang="en-US" sz="2000"/>
              <a:t>discovery and use of published data types</a:t>
            </a:r>
          </a:p>
          <a:p>
            <a:pPr lvl="1"/>
            <a:r>
              <a:rPr lang="en-US" sz="2000"/>
              <a:t>self describing services through use of metadata</a:t>
            </a:r>
          </a:p>
          <a:p>
            <a:pPr lvl="1"/>
            <a:r>
              <a:rPr lang="en-US" sz="2000"/>
              <a:t>advertisement and registration configuration with Index Service</a:t>
            </a:r>
          </a:p>
          <a:p>
            <a:r>
              <a:rPr lang="en-US" sz="2400"/>
              <a:t>Generate meaningful object-oriented client APIs</a:t>
            </a:r>
          </a:p>
          <a:p>
            <a:r>
              <a:rPr lang="en-US" sz="2400"/>
              <a:t>Customizable and extensible via the use of plug-ins </a:t>
            </a:r>
          </a:p>
          <a:p>
            <a:r>
              <a:rPr lang="en-US" sz="2400"/>
              <a:t>Allow for implementation of secure services</a:t>
            </a:r>
          </a:p>
          <a:p>
            <a:pPr lvl="1"/>
            <a:r>
              <a:rPr lang="en-US" sz="2000"/>
              <a:t>provide customizable service-, method-, and resource- level security</a:t>
            </a:r>
          </a:p>
          <a:p>
            <a:endParaRPr lang="en-US" sz="2400"/>
          </a:p>
          <a:p>
            <a:endParaRPr lang="en-US" sz="2400"/>
          </a:p>
          <a:p>
            <a:endParaRPr lang="en-US" sz="24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lum bright="84000" contrast="-70000"/>
          </a:blip>
          <a:srcRect t="17776"/>
          <a:stretch>
            <a:fillRect/>
          </a:stretch>
        </p:blipFill>
        <p:spPr bwMode="auto">
          <a:xfrm>
            <a:off x="0" y="1219200"/>
            <a:ext cx="9144000" cy="5638800"/>
          </a:xfrm>
          <a:prstGeom prst="rect">
            <a:avLst/>
          </a:prstGeom>
          <a:noFill/>
          <a:ln w="9525">
            <a:noFill/>
            <a:miter lim="800000"/>
            <a:headEnd/>
            <a:tailEnd/>
          </a:ln>
        </p:spPr>
      </p:pic>
      <p:sp>
        <p:nvSpPr>
          <p:cNvPr id="22531" name="Content Placeholder 2"/>
          <p:cNvSpPr>
            <a:spLocks noGrp="1"/>
          </p:cNvSpPr>
          <p:nvPr>
            <p:ph idx="4294967295"/>
          </p:nvPr>
        </p:nvSpPr>
        <p:spPr/>
        <p:txBody>
          <a:bodyPr/>
          <a:lstStyle/>
          <a:p>
            <a:pPr eaLnBrk="1" hangingPunct="1">
              <a:spcAft>
                <a:spcPct val="100000"/>
              </a:spcAft>
            </a:pPr>
            <a:r>
              <a:rPr lang="en-US"/>
              <a:t>The “G” in caBIG</a:t>
            </a:r>
          </a:p>
          <a:p>
            <a:pPr lvl="1" eaLnBrk="1" hangingPunct="1">
              <a:spcAft>
                <a:spcPct val="100000"/>
              </a:spcAft>
            </a:pPr>
            <a:r>
              <a:rPr lang="en-US" sz="2000" b="1">
                <a:ea typeface="ＭＳ Ｐゴシック" pitchFamily="-65" charset="-128"/>
              </a:rPr>
              <a:t>Ca</a:t>
            </a:r>
            <a:r>
              <a:rPr lang="en-US">
                <a:ea typeface="ＭＳ Ｐゴシック" pitchFamily="-65" charset="-128"/>
              </a:rPr>
              <a:t>ncer </a:t>
            </a:r>
            <a:r>
              <a:rPr lang="en-US" b="1">
                <a:ea typeface="ＭＳ Ｐゴシック" pitchFamily="-65" charset="-128"/>
              </a:rPr>
              <a:t>B</a:t>
            </a:r>
            <a:r>
              <a:rPr lang="en-US">
                <a:ea typeface="ＭＳ Ｐゴシック" pitchFamily="-65" charset="-128"/>
              </a:rPr>
              <a:t>iomedical </a:t>
            </a:r>
            <a:r>
              <a:rPr lang="en-US" b="1">
                <a:ea typeface="ＭＳ Ｐゴシック" pitchFamily="-65" charset="-128"/>
              </a:rPr>
              <a:t>I</a:t>
            </a:r>
            <a:r>
              <a:rPr lang="en-US">
                <a:ea typeface="ＭＳ Ｐゴシック" pitchFamily="-65" charset="-128"/>
              </a:rPr>
              <a:t>nformatics </a:t>
            </a:r>
            <a:r>
              <a:rPr lang="en-US" sz="2000" b="1">
                <a:ea typeface="ＭＳ Ｐゴシック" pitchFamily="-65" charset="-128"/>
              </a:rPr>
              <a:t>Grid</a:t>
            </a:r>
            <a:endParaRPr lang="en-US" b="1">
              <a:ea typeface="ＭＳ Ｐゴシック" pitchFamily="-65" charset="-128"/>
            </a:endParaRPr>
          </a:p>
          <a:p>
            <a:pPr eaLnBrk="1" hangingPunct="1">
              <a:spcAft>
                <a:spcPct val="100000"/>
              </a:spcAft>
            </a:pPr>
            <a:r>
              <a:rPr lang="en-US"/>
              <a:t>Provides the software foundation which underlies the tools and applications of caBIG</a:t>
            </a:r>
          </a:p>
          <a:p>
            <a:pPr eaLnBrk="1" hangingPunct="1">
              <a:spcAft>
                <a:spcPct val="100000"/>
              </a:spcAft>
            </a:pPr>
            <a:r>
              <a:rPr lang="en-US"/>
              <a:t>Analogous to the “</a:t>
            </a:r>
            <a:r>
              <a:rPr lang="en-US" b="0"/>
              <a:t>power grid</a:t>
            </a:r>
            <a:r>
              <a:rPr lang="en-US"/>
              <a:t>”, but without the wires</a:t>
            </a:r>
          </a:p>
          <a:p>
            <a:pPr lvl="1" eaLnBrk="1" hangingPunct="1">
              <a:spcAft>
                <a:spcPct val="100000"/>
              </a:spcAft>
            </a:pPr>
            <a:r>
              <a:rPr lang="en-US">
                <a:ea typeface="ＭＳ Ｐゴシック" pitchFamily="-65" charset="-128"/>
              </a:rPr>
              <a:t>A multitude of </a:t>
            </a:r>
            <a:r>
              <a:rPr lang="en-US" i="1">
                <a:ea typeface="ＭＳ Ｐゴシック" pitchFamily="-65" charset="-128"/>
              </a:rPr>
              <a:t>applications</a:t>
            </a:r>
            <a:r>
              <a:rPr lang="en-US">
                <a:ea typeface="ＭＳ Ｐゴシック" pitchFamily="-65" charset="-128"/>
              </a:rPr>
              <a:t> with differing requirements can seamlessly be </a:t>
            </a:r>
            <a:r>
              <a:rPr lang="en-US" i="1">
                <a:ea typeface="ＭＳ Ｐゴシック" pitchFamily="-65" charset="-128"/>
              </a:rPr>
              <a:t>plugged in </a:t>
            </a:r>
            <a:r>
              <a:rPr lang="en-US">
                <a:ea typeface="ＭＳ Ｐゴシック" pitchFamily="-65" charset="-128"/>
              </a:rPr>
              <a:t>to a common infrastructure</a:t>
            </a:r>
            <a:endParaRPr lang="en-US" i="1">
              <a:ea typeface="ＭＳ Ｐゴシック" pitchFamily="-65" charset="-128"/>
            </a:endParaRPr>
          </a:p>
          <a:p>
            <a:pPr eaLnBrk="1" hangingPunct="1">
              <a:spcAft>
                <a:spcPct val="100000"/>
              </a:spcAft>
            </a:pPr>
            <a:endParaRPr lang="en-US" sz="1600"/>
          </a:p>
          <a:p>
            <a:pPr lvl="1" eaLnBrk="1" hangingPunct="1">
              <a:spcAft>
                <a:spcPct val="100000"/>
              </a:spcAft>
            </a:pPr>
            <a:endParaRPr lang="en-US" sz="1400">
              <a:ea typeface="ＭＳ Ｐゴシック" pitchFamily="-65" charset="-128"/>
            </a:endParaRPr>
          </a:p>
        </p:txBody>
      </p:sp>
      <p:sp>
        <p:nvSpPr>
          <p:cNvPr id="22532" name="Title 1"/>
          <p:cNvSpPr>
            <a:spLocks noGrp="1"/>
          </p:cNvSpPr>
          <p:nvPr>
            <p:ph type="title" idx="4294967295"/>
          </p:nvPr>
        </p:nvSpPr>
        <p:spPr/>
        <p:txBody>
          <a:bodyPr/>
          <a:lstStyle/>
          <a:p>
            <a:pPr eaLnBrk="1" hangingPunct="1"/>
            <a:r>
              <a:rPr lang="en-US"/>
              <a:t>What is caGrid to caBIG?</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a:t>Addressing the Requirements:</a:t>
            </a:r>
            <a:br>
              <a:rPr lang="en-US"/>
            </a:br>
            <a:r>
              <a:rPr lang="en-US"/>
              <a:t>Strongly typed interfaces</a:t>
            </a:r>
          </a:p>
        </p:txBody>
      </p:sp>
      <p:sp>
        <p:nvSpPr>
          <p:cNvPr id="6148" name="Rectangle 3"/>
          <p:cNvSpPr>
            <a:spLocks noGrp="1" noChangeArrowheads="1"/>
          </p:cNvSpPr>
          <p:nvPr>
            <p:ph type="body" sz="half" idx="1"/>
          </p:nvPr>
        </p:nvSpPr>
        <p:spPr>
          <a:xfrm>
            <a:off x="304800" y="1371600"/>
            <a:ext cx="3200400" cy="4953000"/>
          </a:xfrm>
        </p:spPr>
        <p:txBody>
          <a:bodyPr/>
          <a:lstStyle/>
          <a:p>
            <a:pPr lvl="1"/>
            <a:r>
              <a:rPr lang="en-US" sz="2000"/>
              <a:t>Introduce enables schema extraction from a GME or any other data model registry service </a:t>
            </a:r>
          </a:p>
          <a:p>
            <a:pPr lvl="1"/>
            <a:r>
              <a:rPr lang="en-US" sz="2000"/>
              <a:t>WSDL, beans, and service metadata can be automatically populated</a:t>
            </a:r>
          </a:p>
          <a:p>
            <a:pPr lvl="1"/>
            <a:r>
              <a:rPr lang="en-US" sz="2000"/>
              <a:t>Service will be strongly typed with publicly accessible data types</a:t>
            </a:r>
          </a:p>
        </p:txBody>
      </p:sp>
      <p:graphicFrame>
        <p:nvGraphicFramePr>
          <p:cNvPr id="6146" name="Object 4"/>
          <p:cNvGraphicFramePr>
            <a:graphicFrameLocks noChangeAspect="1"/>
          </p:cNvGraphicFramePr>
          <p:nvPr>
            <p:ph sz="half" idx="2"/>
          </p:nvPr>
        </p:nvGraphicFramePr>
        <p:xfrm>
          <a:off x="3657600" y="1604963"/>
          <a:ext cx="5105400" cy="3779837"/>
        </p:xfrm>
        <a:graphic>
          <a:graphicData uri="http://schemas.openxmlformats.org/presentationml/2006/ole">
            <p:oleObj spid="_x0000_s6146" name="Visio" r:id="rId4" imgW="5943600" imgH="4394200" progId="">
              <p:embed/>
            </p:oleObj>
          </a:graphicData>
        </a:graphic>
      </p:graphicFrame>
      <p:sp>
        <p:nvSpPr>
          <p:cNvPr id="5" name="Rectangle 3"/>
          <p:cNvSpPr txBox="1">
            <a:spLocks noChangeArrowheads="1"/>
          </p:cNvSpPr>
          <p:nvPr/>
        </p:nvSpPr>
        <p:spPr bwMode="auto">
          <a:xfrm>
            <a:off x="5462588" y="5427663"/>
            <a:ext cx="2425700" cy="414337"/>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pPr>
            <a:r>
              <a:rPr lang="en-US">
                <a:solidFill>
                  <a:srgbClr val="5F5F5F"/>
                </a:solidFill>
              </a:rPr>
              <a:t>Example from caGrid</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t>Addressing the Requirements:</a:t>
            </a:r>
            <a:br>
              <a:rPr lang="en-US"/>
            </a:br>
            <a:r>
              <a:rPr lang="en-US"/>
              <a:t>Strongly typed interfaces (cont)</a:t>
            </a:r>
          </a:p>
        </p:txBody>
      </p:sp>
      <p:sp>
        <p:nvSpPr>
          <p:cNvPr id="87043" name="Rectangle 3"/>
          <p:cNvSpPr>
            <a:spLocks noGrp="1" noChangeArrowheads="1"/>
          </p:cNvSpPr>
          <p:nvPr>
            <p:ph idx="1"/>
          </p:nvPr>
        </p:nvSpPr>
        <p:spPr/>
        <p:txBody>
          <a:bodyPr/>
          <a:lstStyle/>
          <a:p>
            <a:pPr eaLnBrk="1" hangingPunct="1"/>
            <a:endParaRPr lang="en-US" sz="2400"/>
          </a:p>
          <a:p>
            <a:pPr eaLnBrk="1" hangingPunct="1"/>
            <a:r>
              <a:rPr lang="en-US" sz="2400"/>
              <a:t>Providing Service Metadata:</a:t>
            </a:r>
          </a:p>
          <a:p>
            <a:pPr lvl="1" eaLnBrk="1" hangingPunct="1"/>
            <a:r>
              <a:rPr lang="en-US" sz="2000"/>
              <a:t>Service metadata is provided as resource properties on the base service’s singleton resource</a:t>
            </a:r>
          </a:p>
          <a:p>
            <a:pPr lvl="1" eaLnBrk="1" hangingPunct="1"/>
            <a:r>
              <a:rPr lang="en-US" sz="2000"/>
              <a:t>These resource properties are defined by xml schema (also discovered from type repository)</a:t>
            </a:r>
          </a:p>
          <a:p>
            <a:pPr lvl="1" eaLnBrk="1" hangingPunct="1"/>
            <a:endParaRPr lang="en-US" sz="200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a:t>Addressing the Requirements:</a:t>
            </a:r>
            <a:br>
              <a:rPr lang="en-US"/>
            </a:br>
            <a:r>
              <a:rPr lang="en-US"/>
              <a:t>Strongly typed interfaces (cont)</a:t>
            </a:r>
          </a:p>
        </p:txBody>
      </p:sp>
      <p:sp>
        <p:nvSpPr>
          <p:cNvPr id="7172" name="Rectangle 3"/>
          <p:cNvSpPr>
            <a:spLocks noGrp="1" noChangeArrowheads="1"/>
          </p:cNvSpPr>
          <p:nvPr>
            <p:ph type="body" sz="half" idx="1"/>
          </p:nvPr>
        </p:nvSpPr>
        <p:spPr/>
        <p:txBody>
          <a:bodyPr/>
          <a:lstStyle/>
          <a:p>
            <a:pPr eaLnBrk="1" hangingPunct="1"/>
            <a:r>
              <a:rPr lang="en-US" sz="2400"/>
              <a:t>Index Service Registration</a:t>
            </a:r>
          </a:p>
          <a:p>
            <a:pPr lvl="1" eaLnBrk="1" hangingPunct="1"/>
            <a:r>
              <a:rPr lang="en-US" sz="2000"/>
              <a:t>Leverage Globus MDS to register service metadata to an Index Service</a:t>
            </a:r>
          </a:p>
          <a:p>
            <a:pPr lvl="1" eaLnBrk="1" hangingPunct="1"/>
            <a:r>
              <a:rPr lang="en-US" sz="2000"/>
              <a:t>Provide configuration options for registration of static and dynamic service metadata which can then be used at runtime for service discovery</a:t>
            </a:r>
          </a:p>
          <a:p>
            <a:pPr lvl="1" eaLnBrk="1" hangingPunct="1"/>
            <a:endParaRPr lang="en-US" sz="2000"/>
          </a:p>
          <a:p>
            <a:pPr lvl="1" eaLnBrk="1" hangingPunct="1"/>
            <a:endParaRPr lang="en-US" sz="2000"/>
          </a:p>
          <a:p>
            <a:pPr eaLnBrk="1" hangingPunct="1"/>
            <a:endParaRPr lang="en-US" sz="2400"/>
          </a:p>
        </p:txBody>
      </p:sp>
      <p:graphicFrame>
        <p:nvGraphicFramePr>
          <p:cNvPr id="7170" name="Object 4"/>
          <p:cNvGraphicFramePr>
            <a:graphicFrameLocks noChangeAspect="1"/>
          </p:cNvGraphicFramePr>
          <p:nvPr>
            <p:ph sz="half" idx="2"/>
          </p:nvPr>
        </p:nvGraphicFramePr>
        <p:xfrm>
          <a:off x="4648200" y="2368550"/>
          <a:ext cx="4038600" cy="2957513"/>
        </p:xfrm>
        <a:graphic>
          <a:graphicData uri="http://schemas.openxmlformats.org/presentationml/2006/ole">
            <p:oleObj spid="_x0000_s7170" name="Visio" r:id="rId4" imgW="6400800" imgH="3975100" progId="">
              <p:embed/>
            </p:oleObj>
          </a:graphicData>
        </a:graphic>
      </p:graphicFrame>
      <p:sp>
        <p:nvSpPr>
          <p:cNvPr id="5" name="Rectangle 3"/>
          <p:cNvSpPr txBox="1">
            <a:spLocks noChangeArrowheads="1"/>
          </p:cNvSpPr>
          <p:nvPr/>
        </p:nvSpPr>
        <p:spPr bwMode="auto">
          <a:xfrm>
            <a:off x="5470525" y="5341938"/>
            <a:ext cx="2425700" cy="415925"/>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pPr>
            <a:r>
              <a:rPr lang="en-US">
                <a:solidFill>
                  <a:srgbClr val="5F5F5F"/>
                </a:solidFill>
              </a:rPr>
              <a:t>Example from caGrid</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Addressing the Requirements:</a:t>
            </a:r>
            <a:br>
              <a:rPr lang="en-US"/>
            </a:br>
            <a:r>
              <a:rPr lang="en-US"/>
              <a:t>Object Oriented Client API</a:t>
            </a:r>
          </a:p>
        </p:txBody>
      </p:sp>
      <p:sp>
        <p:nvSpPr>
          <p:cNvPr id="88067" name="Rectangle 3"/>
          <p:cNvSpPr>
            <a:spLocks noGrp="1" noChangeArrowheads="1"/>
          </p:cNvSpPr>
          <p:nvPr>
            <p:ph idx="1"/>
          </p:nvPr>
        </p:nvSpPr>
        <p:spPr>
          <a:xfrm>
            <a:off x="304800" y="1447800"/>
            <a:ext cx="5029200" cy="4953000"/>
          </a:xfrm>
        </p:spPr>
        <p:txBody>
          <a:bodyPr/>
          <a:lstStyle/>
          <a:p>
            <a:r>
              <a:rPr lang="en-US" sz="2400"/>
              <a:t>Globus/Axis build process will automatically generate a client side object oriented API</a:t>
            </a:r>
          </a:p>
          <a:p>
            <a:r>
              <a:rPr lang="en-US" sz="2400"/>
              <a:t>Introduce generates a wrapper for this API which matches the service designers interface to make a clean mapping from client to service</a:t>
            </a:r>
          </a:p>
          <a:p>
            <a:r>
              <a:rPr lang="en-US" sz="2400"/>
              <a:t>Handle auto boxing/unboxing of the parameters into and out of document literal form</a:t>
            </a:r>
          </a:p>
          <a:p>
            <a:endParaRPr lang="en-US" sz="2400"/>
          </a:p>
        </p:txBody>
      </p:sp>
      <p:pic>
        <p:nvPicPr>
          <p:cNvPr id="88068" name="Picture 4" descr="client-layers"/>
          <p:cNvPicPr>
            <a:picLocks noChangeAspect="1" noChangeArrowheads="1"/>
          </p:cNvPicPr>
          <p:nvPr/>
        </p:nvPicPr>
        <p:blipFill>
          <a:blip r:embed="rId3"/>
          <a:srcRect/>
          <a:stretch>
            <a:fillRect/>
          </a:stretch>
        </p:blipFill>
        <p:spPr bwMode="auto">
          <a:xfrm>
            <a:off x="5562600" y="1447800"/>
            <a:ext cx="3384550" cy="4552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a:t>Addressing the Requirements:</a:t>
            </a:r>
            <a:br>
              <a:rPr lang="en-US"/>
            </a:br>
            <a:r>
              <a:rPr lang="en-US"/>
              <a:t>Extensible Architecture</a:t>
            </a:r>
          </a:p>
        </p:txBody>
      </p:sp>
      <p:sp>
        <p:nvSpPr>
          <p:cNvPr id="8196" name="Rectangle 3"/>
          <p:cNvSpPr>
            <a:spLocks noGrp="1" noChangeArrowheads="1"/>
          </p:cNvSpPr>
          <p:nvPr>
            <p:ph type="body" sz="half" idx="1"/>
          </p:nvPr>
        </p:nvSpPr>
        <p:spPr>
          <a:xfrm>
            <a:off x="457200" y="1600200"/>
            <a:ext cx="4343400" cy="4572000"/>
          </a:xfrm>
        </p:spPr>
        <p:txBody>
          <a:bodyPr/>
          <a:lstStyle/>
          <a:p>
            <a:pPr eaLnBrk="1" hangingPunct="1">
              <a:lnSpc>
                <a:spcPct val="80000"/>
              </a:lnSpc>
            </a:pPr>
            <a:r>
              <a:rPr lang="en-US" sz="1800"/>
              <a:t>Introduce provides an extension framework where it’s core functionality can be extended to provide customized solutions by leveraging the Introduce toolkit.</a:t>
            </a:r>
          </a:p>
          <a:p>
            <a:pPr eaLnBrk="1" hangingPunct="1">
              <a:lnSpc>
                <a:spcPct val="80000"/>
              </a:lnSpc>
            </a:pPr>
            <a:endParaRPr lang="en-US" sz="1800"/>
          </a:p>
          <a:p>
            <a:pPr eaLnBrk="1" hangingPunct="1">
              <a:lnSpc>
                <a:spcPct val="80000"/>
              </a:lnSpc>
            </a:pPr>
            <a:r>
              <a:rPr lang="en-US" sz="1800"/>
              <a:t>There are currently two types of extensions in Introduce</a:t>
            </a:r>
          </a:p>
          <a:p>
            <a:pPr lvl="1" eaLnBrk="1" hangingPunct="1">
              <a:lnSpc>
                <a:spcPct val="80000"/>
              </a:lnSpc>
            </a:pPr>
            <a:r>
              <a:rPr lang="en-US" sz="1600"/>
              <a:t>Service</a:t>
            </a:r>
          </a:p>
          <a:p>
            <a:pPr lvl="1" eaLnBrk="1" hangingPunct="1">
              <a:lnSpc>
                <a:spcPct val="80000"/>
              </a:lnSpc>
            </a:pPr>
            <a:r>
              <a:rPr lang="en-US" sz="1600"/>
              <a:t>Types Discovery</a:t>
            </a:r>
          </a:p>
          <a:p>
            <a:pPr lvl="1" eaLnBrk="1" hangingPunct="1">
              <a:lnSpc>
                <a:spcPct val="80000"/>
              </a:lnSpc>
            </a:pPr>
            <a:endParaRPr lang="en-US" sz="1600"/>
          </a:p>
          <a:p>
            <a:pPr eaLnBrk="1" hangingPunct="1">
              <a:lnSpc>
                <a:spcPct val="80000"/>
              </a:lnSpc>
            </a:pPr>
            <a:r>
              <a:rPr lang="en-US" sz="1800"/>
              <a:t>Extensions provide an “extension.xml” extension description and configuration.  The “extensions” directory of introduce hold the extensions in separate folders enabling them to easily be added and removed from the Introduce toolkit.</a:t>
            </a:r>
          </a:p>
        </p:txBody>
      </p:sp>
      <p:graphicFrame>
        <p:nvGraphicFramePr>
          <p:cNvPr id="8194" name="Object 4"/>
          <p:cNvGraphicFramePr>
            <a:graphicFrameLocks noChangeAspect="1"/>
          </p:cNvGraphicFramePr>
          <p:nvPr>
            <p:ph sz="half" idx="2"/>
          </p:nvPr>
        </p:nvGraphicFramePr>
        <p:xfrm>
          <a:off x="4610100" y="1385888"/>
          <a:ext cx="4151313" cy="4924425"/>
        </p:xfrm>
        <a:graphic>
          <a:graphicData uri="http://schemas.openxmlformats.org/presentationml/2006/ole">
            <p:oleObj spid="_x0000_s8194" name="Visio" r:id="rId4" imgW="5956300" imgH="7061200" progId="">
              <p:embed/>
            </p:oleObj>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en-US"/>
              <a:t>Addressing the Requirements:</a:t>
            </a:r>
            <a:br>
              <a:rPr lang="en-US"/>
            </a:br>
            <a:r>
              <a:rPr lang="en-US"/>
              <a:t>Extensible Architecture (cont)</a:t>
            </a:r>
          </a:p>
        </p:txBody>
      </p:sp>
      <p:sp>
        <p:nvSpPr>
          <p:cNvPr id="9220" name="Rectangle 3"/>
          <p:cNvSpPr>
            <a:spLocks noGrp="1" noChangeArrowheads="1"/>
          </p:cNvSpPr>
          <p:nvPr>
            <p:ph type="body" sz="half" idx="1"/>
          </p:nvPr>
        </p:nvSpPr>
        <p:spPr>
          <a:xfrm>
            <a:off x="457200" y="1600200"/>
            <a:ext cx="8458200" cy="4495800"/>
          </a:xfrm>
        </p:spPr>
        <p:txBody>
          <a:bodyPr/>
          <a:lstStyle/>
          <a:p>
            <a:pPr eaLnBrk="1" hangingPunct="1">
              <a:lnSpc>
                <a:spcPct val="90000"/>
              </a:lnSpc>
              <a:buFontTx/>
              <a:buNone/>
            </a:pPr>
            <a:r>
              <a:rPr lang="en-US" sz="2000"/>
              <a:t>               Flow of execution for service extension components.</a:t>
            </a:r>
          </a:p>
        </p:txBody>
      </p:sp>
      <p:graphicFrame>
        <p:nvGraphicFramePr>
          <p:cNvPr id="9218" name="Object 5"/>
          <p:cNvGraphicFramePr>
            <a:graphicFrameLocks noChangeAspect="1"/>
          </p:cNvGraphicFramePr>
          <p:nvPr>
            <p:ph sz="half" idx="2"/>
          </p:nvPr>
        </p:nvGraphicFramePr>
        <p:xfrm>
          <a:off x="915988" y="2063750"/>
          <a:ext cx="8074025" cy="3990975"/>
        </p:xfrm>
        <a:graphic>
          <a:graphicData uri="http://schemas.openxmlformats.org/presentationml/2006/ole">
            <p:oleObj spid="_x0000_s9218" name="Visio" r:id="rId4" imgW="6489700" imgH="3213100" progId="">
              <p:embed/>
            </p:oleObj>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t>Addressing the Requirements:</a:t>
            </a:r>
            <a:br>
              <a:rPr lang="en-US"/>
            </a:br>
            <a:r>
              <a:rPr lang="en-US"/>
              <a:t>Security (communication channel)</a:t>
            </a:r>
            <a:endParaRPr lang="en-US">
              <a:latin typeface="Tahoma" pitchFamily="-108" charset="0"/>
            </a:endParaRPr>
          </a:p>
        </p:txBody>
      </p:sp>
      <p:sp>
        <p:nvSpPr>
          <p:cNvPr id="89091" name="Rectangle 3"/>
          <p:cNvSpPr>
            <a:spLocks noGrp="1" noChangeArrowheads="1"/>
          </p:cNvSpPr>
          <p:nvPr>
            <p:ph type="body" sz="half" idx="1"/>
          </p:nvPr>
        </p:nvSpPr>
        <p:spPr>
          <a:xfrm>
            <a:off x="304800" y="1524000"/>
            <a:ext cx="3352800" cy="4800600"/>
          </a:xfrm>
        </p:spPr>
        <p:txBody>
          <a:bodyPr/>
          <a:lstStyle/>
          <a:p>
            <a:pPr marL="381000" indent="-381000" defTabSz="457200" eaLnBrk="1" hangingPunct="1">
              <a:lnSpc>
                <a:spcPct val="90000"/>
              </a:lnSpc>
            </a:pPr>
            <a:r>
              <a:rPr lang="en-US" sz="1800" b="0">
                <a:latin typeface="Tahoma" pitchFamily="-108" charset="0"/>
              </a:rPr>
              <a:t>Grid Services can support multiple communication protocols.</a:t>
            </a:r>
          </a:p>
          <a:p>
            <a:pPr marL="381000" indent="-381000" defTabSz="457200" eaLnBrk="1" hangingPunct="1">
              <a:lnSpc>
                <a:spcPct val="90000"/>
              </a:lnSpc>
            </a:pPr>
            <a:r>
              <a:rPr lang="en-US" sz="1800" b="0">
                <a:latin typeface="Tahoma" pitchFamily="-108" charset="0"/>
              </a:rPr>
              <a:t>Different methods in a grid service can be configured to use different communication mechanisms.</a:t>
            </a:r>
          </a:p>
          <a:p>
            <a:pPr marL="381000" indent="-381000" defTabSz="457200" eaLnBrk="1" hangingPunct="1">
              <a:lnSpc>
                <a:spcPct val="90000"/>
              </a:lnSpc>
            </a:pPr>
            <a:r>
              <a:rPr lang="en-US" sz="1800" b="0">
                <a:latin typeface="Tahoma" pitchFamily="-108" charset="0"/>
              </a:rPr>
              <a:t>Configuration of the communication mechanisms can be complex.</a:t>
            </a:r>
          </a:p>
          <a:p>
            <a:pPr marL="381000" indent="-381000" defTabSz="457200" eaLnBrk="1" hangingPunct="1">
              <a:lnSpc>
                <a:spcPct val="90000"/>
              </a:lnSpc>
            </a:pPr>
            <a:r>
              <a:rPr lang="en-US" sz="1800" b="0">
                <a:latin typeface="Tahoma" pitchFamily="-108" charset="0"/>
              </a:rPr>
              <a:t>Introduce manages this complexity for the user allowing them to configure security graphically. </a:t>
            </a:r>
          </a:p>
          <a:p>
            <a:pPr marL="381000" indent="-381000" defTabSz="457200" eaLnBrk="1" hangingPunct="1">
              <a:lnSpc>
                <a:spcPct val="90000"/>
              </a:lnSpc>
            </a:pPr>
            <a:endParaRPr lang="en-US" sz="1600">
              <a:latin typeface="Tahoma" pitchFamily="-108" charset="0"/>
            </a:endParaRPr>
          </a:p>
        </p:txBody>
      </p:sp>
      <p:sp>
        <p:nvSpPr>
          <p:cNvPr id="89092" name="Rectangle 4"/>
          <p:cNvSpPr>
            <a:spLocks noChangeArrowheads="1"/>
          </p:cNvSpPr>
          <p:nvPr/>
        </p:nvSpPr>
        <p:spPr bwMode="auto">
          <a:xfrm>
            <a:off x="0" y="196215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pic>
        <p:nvPicPr>
          <p:cNvPr id="89093" name="Picture 5" descr="serviceSecurityModView"/>
          <p:cNvPicPr>
            <a:picLocks noChangeAspect="1" noChangeArrowheads="1"/>
          </p:cNvPicPr>
          <p:nvPr/>
        </p:nvPicPr>
        <p:blipFill>
          <a:blip r:embed="rId3"/>
          <a:srcRect/>
          <a:stretch>
            <a:fillRect/>
          </a:stretch>
        </p:blipFill>
        <p:spPr bwMode="auto">
          <a:xfrm>
            <a:off x="3805238" y="1811338"/>
            <a:ext cx="5110162" cy="39798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Addressing the Requirements:</a:t>
            </a:r>
            <a:br>
              <a:rPr lang="en-US"/>
            </a:br>
            <a:r>
              <a:rPr lang="en-US"/>
              <a:t>Security (communication channel cont)</a:t>
            </a:r>
          </a:p>
        </p:txBody>
      </p:sp>
      <p:sp>
        <p:nvSpPr>
          <p:cNvPr id="90115" name="Rectangle 3"/>
          <p:cNvSpPr>
            <a:spLocks noGrp="1" noChangeArrowheads="1"/>
          </p:cNvSpPr>
          <p:nvPr>
            <p:ph type="body" sz="half" idx="1"/>
          </p:nvPr>
        </p:nvSpPr>
        <p:spPr/>
        <p:txBody>
          <a:bodyPr/>
          <a:lstStyle/>
          <a:p>
            <a:r>
              <a:rPr lang="en-US" sz="1600" b="0"/>
              <a:t>In order to ensure communication interoperability between grid services, grid services need to publish security metadata</a:t>
            </a:r>
          </a:p>
          <a:p>
            <a:r>
              <a:rPr lang="en-US" sz="1600" b="0"/>
              <a:t>All Introduce created services automatically support making Security Metadata available</a:t>
            </a:r>
          </a:p>
          <a:p>
            <a:r>
              <a:rPr lang="en-US" sz="1600" b="0"/>
              <a:t>Introduce clients automatically obtain the security metadata from the service and use it to determine how to communicate with the service</a:t>
            </a:r>
          </a:p>
          <a:p>
            <a:pPr lvl="1"/>
            <a:endParaRPr lang="en-US" sz="1400"/>
          </a:p>
          <a:p>
            <a:endParaRPr lang="en-US" sz="1600" b="0"/>
          </a:p>
        </p:txBody>
      </p:sp>
      <p:sp>
        <p:nvSpPr>
          <p:cNvPr id="90116" name="Rectangle 4"/>
          <p:cNvSpPr>
            <a:spLocks noChangeArrowheads="1"/>
          </p:cNvSpPr>
          <p:nvPr/>
        </p:nvSpPr>
        <p:spPr bwMode="auto">
          <a:xfrm>
            <a:off x="0" y="196215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pic>
        <p:nvPicPr>
          <p:cNvPr id="90117" name="Picture 5" descr="SecurityMetadatalModel"/>
          <p:cNvPicPr>
            <a:picLocks noChangeAspect="1" noChangeArrowheads="1"/>
          </p:cNvPicPr>
          <p:nvPr/>
        </p:nvPicPr>
        <p:blipFill>
          <a:blip r:embed="rId3"/>
          <a:srcRect/>
          <a:stretch>
            <a:fillRect/>
          </a:stretch>
        </p:blipFill>
        <p:spPr bwMode="auto">
          <a:xfrm>
            <a:off x="4343400" y="1981200"/>
            <a:ext cx="4800600"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138" name="Title 4"/>
          <p:cNvSpPr>
            <a:spLocks noGrp="1"/>
          </p:cNvSpPr>
          <p:nvPr>
            <p:ph type="title"/>
          </p:nvPr>
        </p:nvSpPr>
        <p:spPr/>
        <p:txBody>
          <a:bodyPr/>
          <a:lstStyle/>
          <a:p>
            <a:r>
              <a:rPr lang="en-US"/>
              <a:t>Addressing the Requirements:</a:t>
            </a:r>
            <a:br>
              <a:rPr lang="en-US"/>
            </a:br>
            <a:r>
              <a:rPr lang="en-US"/>
              <a:t>Security (authorization)</a:t>
            </a:r>
          </a:p>
        </p:txBody>
      </p:sp>
      <p:sp>
        <p:nvSpPr>
          <p:cNvPr id="91139" name="Content Placeholder 5"/>
          <p:cNvSpPr>
            <a:spLocks noGrp="1"/>
          </p:cNvSpPr>
          <p:nvPr>
            <p:ph idx="1"/>
          </p:nvPr>
        </p:nvSpPr>
        <p:spPr/>
        <p:txBody>
          <a:bodyPr/>
          <a:lstStyle/>
          <a:p>
            <a:r>
              <a:rPr lang="en-US" sz="2400"/>
              <a:t>Authorization policy can be specified graphically service wide, or operation specific </a:t>
            </a:r>
          </a:p>
          <a:p>
            <a:r>
              <a:rPr lang="en-US" sz="2400"/>
              <a:t>Introduce by default will generate the PDP authorization class from the requirements selected by the service creator using GridGrouper and/or CSM</a:t>
            </a:r>
          </a:p>
          <a:p>
            <a:r>
              <a:rPr lang="en-US" sz="2400"/>
              <a:t>Developer has the choice to use a custom or existing PDP class</a:t>
            </a:r>
          </a:p>
          <a:p>
            <a:endParaRPr lang="en-US" sz="2400"/>
          </a:p>
          <a:p>
            <a:endParaRPr lang="en-US" sz="24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a:t>Addressing the Requirements:</a:t>
            </a:r>
            <a:br>
              <a:rPr lang="en-US"/>
            </a:br>
            <a:r>
              <a:rPr lang="en-US"/>
              <a:t>Security (authorization cont)</a:t>
            </a:r>
          </a:p>
        </p:txBody>
      </p:sp>
      <p:sp>
        <p:nvSpPr>
          <p:cNvPr id="92163" name="Text Placeholder 2"/>
          <p:cNvSpPr>
            <a:spLocks noGrp="1"/>
          </p:cNvSpPr>
          <p:nvPr>
            <p:ph type="body" sz="half" idx="1"/>
          </p:nvPr>
        </p:nvSpPr>
        <p:spPr>
          <a:xfrm>
            <a:off x="304800" y="1371600"/>
            <a:ext cx="3200400" cy="4953000"/>
          </a:xfrm>
        </p:spPr>
        <p:txBody>
          <a:bodyPr/>
          <a:lstStyle/>
          <a:p>
            <a:r>
              <a:rPr lang="en-US" sz="1800">
                <a:latin typeface="Tahoma" pitchFamily="-108" charset="0"/>
              </a:rPr>
              <a:t>Integration with GridGrouper for authorization policy enforcement</a:t>
            </a:r>
          </a:p>
          <a:p>
            <a:r>
              <a:rPr lang="en-US" sz="1800">
                <a:latin typeface="Tahoma" pitchFamily="-108" charset="0"/>
              </a:rPr>
              <a:t>Supports both service and operation level authorization</a:t>
            </a:r>
          </a:p>
          <a:p>
            <a:r>
              <a:rPr lang="en-US" sz="1800">
                <a:latin typeface="Tahoma" pitchFamily="-108" charset="0"/>
              </a:rPr>
              <a:t>Authorization defined as set theory based membership queries</a:t>
            </a:r>
          </a:p>
          <a:p>
            <a:r>
              <a:rPr lang="en-US" sz="1800">
                <a:latin typeface="Tahoma" pitchFamily="-108" charset="0"/>
              </a:rPr>
              <a:t>Queries built interactively through live GridGrouper browser</a:t>
            </a:r>
          </a:p>
          <a:p>
            <a:endParaRPr lang="en-US"/>
          </a:p>
        </p:txBody>
      </p:sp>
      <p:pic>
        <p:nvPicPr>
          <p:cNvPr id="92164" name="Picture 7" descr="introduce-grid-grouper.jpg"/>
          <p:cNvPicPr>
            <a:picLocks noGrp="1" noChangeAspect="1"/>
          </p:cNvPicPr>
          <p:nvPr>
            <p:ph sz="half" idx="2"/>
          </p:nvPr>
        </p:nvPicPr>
        <p:blipFill>
          <a:blip r:embed="rId2"/>
          <a:srcRect/>
          <a:stretch>
            <a:fillRect/>
          </a:stretch>
        </p:blipFill>
        <p:spPr>
          <a:xfrm>
            <a:off x="3657600" y="1362075"/>
            <a:ext cx="5257800" cy="4733925"/>
          </a:xfrm>
          <a:noFill/>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Infrastructure Focus Areas</a:t>
            </a:r>
          </a:p>
        </p:txBody>
      </p:sp>
      <p:sp>
        <p:nvSpPr>
          <p:cNvPr id="21507" name="Content Placeholder 2"/>
          <p:cNvSpPr>
            <a:spLocks noGrp="1"/>
          </p:cNvSpPr>
          <p:nvPr>
            <p:ph idx="1"/>
          </p:nvPr>
        </p:nvSpPr>
        <p:spPr/>
        <p:txBody>
          <a:bodyPr/>
          <a:lstStyle/>
          <a:p>
            <a:r>
              <a:rPr lang="en-US" sz="1600"/>
              <a:t>Leveraging Grid technologies and standards as an interoperability platform</a:t>
            </a:r>
          </a:p>
          <a:p>
            <a:r>
              <a:rPr lang="en-US" sz="1600"/>
              <a:t>Metadata Infrastructure</a:t>
            </a:r>
          </a:p>
          <a:p>
            <a:pPr lvl="1"/>
            <a:r>
              <a:rPr lang="en-US" sz="1600"/>
              <a:t>Surfacing wealth of existing caBIG data-oriented metadata on the grid</a:t>
            </a:r>
          </a:p>
          <a:p>
            <a:pPr lvl="1"/>
            <a:r>
              <a:rPr lang="en-US" sz="1600"/>
              <a:t>Providing new service-oriented metadata</a:t>
            </a:r>
          </a:p>
          <a:p>
            <a:r>
              <a:rPr lang="en-US" sz="1600"/>
              <a:t>Security</a:t>
            </a:r>
          </a:p>
          <a:p>
            <a:pPr lvl="1"/>
            <a:r>
              <a:rPr lang="en-US" sz="1600"/>
              <a:t>Integrating existing systems and applications with Grid security</a:t>
            </a:r>
          </a:p>
          <a:p>
            <a:pPr lvl="1"/>
            <a:r>
              <a:rPr lang="en-US" sz="1600"/>
              <a:t>Lowering burden of implementation of grid-wide and local policy</a:t>
            </a:r>
          </a:p>
          <a:p>
            <a:r>
              <a:rPr lang="en-US" sz="1600"/>
              <a:t>Service Developer Tooling</a:t>
            </a:r>
          </a:p>
          <a:p>
            <a:pPr lvl="1"/>
            <a:r>
              <a:rPr lang="en-US" sz="1600"/>
              <a:t>Powerful platform for bringing applications and data to the grid</a:t>
            </a:r>
          </a:p>
          <a:p>
            <a:r>
              <a:rPr lang="en-US" sz="1600"/>
              <a:t>Facilitating Grid wide operations</a:t>
            </a:r>
          </a:p>
          <a:p>
            <a:pPr lvl="1"/>
            <a:r>
              <a:rPr lang="en-US" sz="1600"/>
              <a:t>Federated query, workflow execution, resource discovery</a:t>
            </a:r>
          </a:p>
          <a:p>
            <a:r>
              <a:rPr lang="en-US" sz="1600"/>
              <a:t>Making the Grid more accessible</a:t>
            </a:r>
          </a:p>
          <a:p>
            <a:pPr lvl="1"/>
            <a:r>
              <a:rPr lang="en-US" sz="1600"/>
              <a:t>Graphical installation and configuration, higher-level object-oriented APIs, web portals, graphical administrative applications</a:t>
            </a:r>
          </a:p>
          <a:p>
            <a:r>
              <a:rPr lang="en-US" sz="1600"/>
              <a:t>Quality</a:t>
            </a:r>
          </a:p>
          <a:p>
            <a:pPr lvl="1"/>
            <a:r>
              <a:rPr lang="en-US" sz="1600"/>
              <a:t>Comprehensive testing infrastructure, automated builds and test execution on multiple platforms, dashboard with historical archive</a:t>
            </a:r>
          </a:p>
          <a:p>
            <a:endParaRPr lang="en-US" sz="1600"/>
          </a:p>
          <a:p>
            <a:endParaRPr lang="en-US" sz="16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Addressing the Requirements:</a:t>
            </a:r>
            <a:br>
              <a:rPr lang="en-US"/>
            </a:br>
            <a:r>
              <a:rPr lang="en-US"/>
              <a:t>Security (authorization cont)</a:t>
            </a:r>
            <a:endParaRPr lang="en-US">
              <a:latin typeface="Tahoma" pitchFamily="-108" charset="0"/>
            </a:endParaRPr>
          </a:p>
        </p:txBody>
      </p:sp>
      <p:sp>
        <p:nvSpPr>
          <p:cNvPr id="93187" name="Rectangle 3"/>
          <p:cNvSpPr>
            <a:spLocks noGrp="1" noChangeArrowheads="1"/>
          </p:cNvSpPr>
          <p:nvPr>
            <p:ph idx="1"/>
          </p:nvPr>
        </p:nvSpPr>
        <p:spPr>
          <a:xfrm>
            <a:off x="304800" y="1371600"/>
            <a:ext cx="3276600" cy="4648200"/>
          </a:xfrm>
        </p:spPr>
        <p:txBody>
          <a:bodyPr/>
          <a:lstStyle/>
          <a:p>
            <a:r>
              <a:rPr lang="en-US" sz="1800">
                <a:latin typeface="Tahoma" pitchFamily="-108" charset="0"/>
              </a:rPr>
              <a:t>Integration with CSM for authorization policy enforcement</a:t>
            </a:r>
          </a:p>
          <a:p>
            <a:r>
              <a:rPr lang="en-US" sz="1800">
                <a:latin typeface="Tahoma" pitchFamily="-108" charset="0"/>
              </a:rPr>
              <a:t>Supports both service and operation level authorization</a:t>
            </a:r>
          </a:p>
          <a:p>
            <a:r>
              <a:rPr lang="en-US" sz="1800">
                <a:latin typeface="Tahoma" pitchFamily="-108" charset="0"/>
              </a:rPr>
              <a:t>App. Context</a:t>
            </a:r>
          </a:p>
          <a:p>
            <a:r>
              <a:rPr lang="en-US" sz="1800">
                <a:latin typeface="Tahoma" pitchFamily="-108" charset="0"/>
              </a:rPr>
              <a:t>Protection Method</a:t>
            </a:r>
          </a:p>
          <a:p>
            <a:pPr lvl="1"/>
            <a:r>
              <a:rPr lang="en-US" sz="1800">
                <a:latin typeface="Tahoma" pitchFamily="-108" charset="0"/>
              </a:rPr>
              <a:t>Service Type</a:t>
            </a:r>
          </a:p>
          <a:p>
            <a:pPr lvl="1"/>
            <a:r>
              <a:rPr lang="en-US" sz="1800">
                <a:latin typeface="Tahoma" pitchFamily="-108" charset="0"/>
              </a:rPr>
              <a:t>Service URI</a:t>
            </a:r>
          </a:p>
          <a:p>
            <a:pPr lvl="1"/>
            <a:r>
              <a:rPr lang="en-US" sz="1800">
                <a:latin typeface="Tahoma" pitchFamily="-108" charset="0"/>
              </a:rPr>
              <a:t>Custom</a:t>
            </a:r>
          </a:p>
          <a:p>
            <a:r>
              <a:rPr lang="en-US" sz="1800">
                <a:latin typeface="Tahoma" pitchFamily="-108" charset="0"/>
              </a:rPr>
              <a:t>Protection Element</a:t>
            </a:r>
          </a:p>
          <a:p>
            <a:r>
              <a:rPr lang="en-US" sz="1800">
                <a:latin typeface="Tahoma" pitchFamily="-108" charset="0"/>
              </a:rPr>
              <a:t>Privilege</a:t>
            </a:r>
          </a:p>
          <a:p>
            <a:pPr lvl="1"/>
            <a:r>
              <a:rPr lang="en-US" sz="1800">
                <a:latin typeface="Tahoma" pitchFamily="-108" charset="0"/>
              </a:rPr>
              <a:t>Standard CSM</a:t>
            </a:r>
          </a:p>
        </p:txBody>
      </p:sp>
      <p:pic>
        <p:nvPicPr>
          <p:cNvPr id="93188" name="Picture 4" descr="intoduce-csm.JPG"/>
          <p:cNvPicPr>
            <a:picLocks noChangeAspect="1"/>
          </p:cNvPicPr>
          <p:nvPr/>
        </p:nvPicPr>
        <p:blipFill>
          <a:blip r:embed="rId3"/>
          <a:srcRect/>
          <a:stretch>
            <a:fillRect/>
          </a:stretch>
        </p:blipFill>
        <p:spPr bwMode="auto">
          <a:xfrm>
            <a:off x="3675063" y="1371600"/>
            <a:ext cx="5240337" cy="47164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a:t>Addressing the Requirements:</a:t>
            </a:r>
            <a:br>
              <a:rPr lang="en-US"/>
            </a:br>
            <a:r>
              <a:rPr lang="en-US"/>
              <a:t>Security (example)</a:t>
            </a:r>
          </a:p>
        </p:txBody>
      </p:sp>
      <p:graphicFrame>
        <p:nvGraphicFramePr>
          <p:cNvPr id="10242" name="Object 9"/>
          <p:cNvGraphicFramePr>
            <a:graphicFrameLocks noChangeAspect="1"/>
          </p:cNvGraphicFramePr>
          <p:nvPr>
            <p:ph sz="half" idx="2"/>
          </p:nvPr>
        </p:nvGraphicFramePr>
        <p:xfrm>
          <a:off x="911225" y="1555750"/>
          <a:ext cx="7472363" cy="4441825"/>
        </p:xfrm>
        <a:graphic>
          <a:graphicData uri="http://schemas.openxmlformats.org/presentationml/2006/ole">
            <p:oleObj spid="_x0000_s10242" name="Visio" r:id="rId4" imgW="4749800" imgH="2832100" progId="">
              <p:embed/>
            </p:oleObj>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smtClean="0"/>
              <a:t>caGrid Releases</a:t>
            </a:r>
          </a:p>
        </p:txBody>
      </p:sp>
      <p:sp>
        <p:nvSpPr>
          <p:cNvPr id="17411" name="Content Placeholder 2"/>
          <p:cNvSpPr>
            <a:spLocks noGrp="1"/>
          </p:cNvSpPr>
          <p:nvPr>
            <p:ph idx="1"/>
          </p:nvPr>
        </p:nvSpPr>
        <p:spPr>
          <a:xfrm>
            <a:off x="457200" y="1155144"/>
            <a:ext cx="8458200" cy="4953000"/>
          </a:xfrm>
        </p:spPr>
        <p:txBody>
          <a:bodyPr/>
          <a:lstStyle/>
          <a:p>
            <a:pPr eaLnBrk="1" hangingPunct="1">
              <a:buFontTx/>
              <a:buNone/>
            </a:pPr>
            <a:r>
              <a:rPr lang="en-US" sz="1800" dirty="0" smtClean="0"/>
              <a:t>	caGrid </a:t>
            </a:r>
            <a:r>
              <a:rPr lang="en-US" sz="1800" dirty="0" smtClean="0"/>
              <a:t>1.3 is a point release of the caGrid 1.x stream. Services </a:t>
            </a:r>
            <a:r>
              <a:rPr lang="en-US" sz="1800" dirty="0" smtClean="0"/>
              <a:t>and applications </a:t>
            </a:r>
            <a:r>
              <a:rPr lang="en-US" sz="1800" dirty="0" smtClean="0"/>
              <a:t>developed using caGrid {1.0, 1.1, 1.2}, will function against caGrid 1.3 versions of those services.</a:t>
            </a:r>
          </a:p>
          <a:p>
            <a:pPr eaLnBrk="1" hangingPunct="1">
              <a:buFontTx/>
              <a:buNone/>
            </a:pPr>
            <a:endParaRPr lang="en-US" sz="1800" dirty="0" smtClean="0"/>
          </a:p>
          <a:p>
            <a:pPr eaLnBrk="1" hangingPunct="1">
              <a:buFontTx/>
              <a:buNone/>
            </a:pPr>
            <a:endParaRPr lang="en-US" sz="1800" dirty="0" smtClean="0"/>
          </a:p>
        </p:txBody>
      </p:sp>
      <p:pic>
        <p:nvPicPr>
          <p:cNvPr id="17412" name="Picture 3" descr="caGrid.png"/>
          <p:cNvPicPr>
            <a:picLocks noChangeAspect="1"/>
          </p:cNvPicPr>
          <p:nvPr/>
        </p:nvPicPr>
        <p:blipFill>
          <a:blip r:embed="rId2"/>
          <a:srcRect/>
          <a:stretch>
            <a:fillRect/>
          </a:stretch>
        </p:blipFill>
        <p:spPr bwMode="auto">
          <a:xfrm>
            <a:off x="838200" y="2895600"/>
            <a:ext cx="2193925" cy="2895600"/>
          </a:xfrm>
          <a:prstGeom prst="rect">
            <a:avLst/>
          </a:prstGeom>
          <a:noFill/>
          <a:ln w="9525">
            <a:noFill/>
            <a:miter lim="800000"/>
            <a:headEnd/>
            <a:tailEnd/>
          </a:ln>
        </p:spPr>
      </p:pic>
      <p:graphicFrame>
        <p:nvGraphicFramePr>
          <p:cNvPr id="5" name="Table 4"/>
          <p:cNvGraphicFramePr>
            <a:graphicFrameLocks noGrp="1"/>
          </p:cNvGraphicFramePr>
          <p:nvPr/>
        </p:nvGraphicFramePr>
        <p:xfrm>
          <a:off x="4267200" y="2134701"/>
          <a:ext cx="4114800" cy="4188460"/>
        </p:xfrm>
        <a:graphic>
          <a:graphicData uri="http://schemas.openxmlformats.org/drawingml/2006/table">
            <a:tbl>
              <a:tblPr/>
              <a:tblGrid>
                <a:gridCol w="1763486"/>
                <a:gridCol w="2351314"/>
              </a:tblGrid>
              <a:tr h="364548">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pitchFamily="-110" charset="0"/>
                        </a:rPr>
                        <a:t>Version</a:t>
                      </a:r>
                    </a:p>
                  </a:txBody>
                  <a:tcP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Arial" pitchFamily="-110" charset="0"/>
                        </a:rPr>
                        <a:t>Release Date</a:t>
                      </a:r>
                    </a:p>
                  </a:txBody>
                  <a:tcP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364548">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caGrid 1.3</a:t>
                      </a:r>
                    </a:p>
                  </a:txBody>
                  <a:tcP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31</a:t>
                      </a:r>
                      <a:r>
                        <a:rPr kumimoji="0" lang="en-US" sz="1800" b="1" i="0" u="none" strike="noStrike" cap="none" normalizeH="0" baseline="30000" dirty="0" smtClean="0">
                          <a:ln>
                            <a:noFill/>
                          </a:ln>
                          <a:solidFill>
                            <a:srgbClr val="000000"/>
                          </a:solidFill>
                          <a:effectLst/>
                          <a:latin typeface="Cambria" pitchFamily="-110" charset="0"/>
                          <a:ea typeface="Cambria" pitchFamily="-110" charset="0"/>
                          <a:cs typeface="Cambria" pitchFamily="-110" charset="0"/>
                        </a:rPr>
                        <a:t>st</a:t>
                      </a:r>
                      <a:r>
                        <a:rPr kumimoji="0" lang="en-US" sz="1800" b="1"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 March 2009</a:t>
                      </a:r>
                    </a:p>
                  </a:txBody>
                  <a:tcP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r>
              <a:tr h="364548">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caGrid 1.2 </a:t>
                      </a:r>
                    </a:p>
                  </a:txBody>
                  <a:tcP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31st March 2008</a:t>
                      </a:r>
                    </a:p>
                  </a:txBody>
                  <a:tcP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r>
              <a:tr h="364548">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caGrid 1.1</a:t>
                      </a:r>
                    </a:p>
                  </a:txBody>
                  <a:tcP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17th September 2007</a:t>
                      </a:r>
                    </a:p>
                  </a:txBody>
                  <a:tcP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r>
              <a:tr h="364548">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caGrid 1.0 </a:t>
                      </a:r>
                    </a:p>
                  </a:txBody>
                  <a:tcP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15th December 2006</a:t>
                      </a:r>
                    </a:p>
                  </a:txBody>
                  <a:tcP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r>
              <a:tr h="165100">
                <a:tc>
                  <a:txBody>
                    <a:bodyPr/>
                    <a:lstStyle/>
                    <a:p>
                      <a:pPr marL="0" marR="0" lvl="0" indent="0" algn="r" defTabSz="457200" rtl="0" eaLnBrk="1" fontAlgn="base" latinLnBrk="0" hangingPunct="1">
                        <a:lnSpc>
                          <a:spcPct val="100000"/>
                        </a:lnSpc>
                        <a:spcBef>
                          <a:spcPct val="0"/>
                        </a:spcBef>
                        <a:spcAft>
                          <a:spcPct val="0"/>
                        </a:spcAft>
                        <a:buClrTx/>
                        <a:buSzTx/>
                        <a:buFontTx/>
                        <a:buNone/>
                        <a:tabLst/>
                      </a:pPr>
                      <a:endParaRPr kumimoji="0" lang="en-US" sz="400" b="0" i="1" u="none" strike="noStrike" cap="none" normalizeH="0" baseline="0" dirty="0" smtClean="0">
                        <a:ln>
                          <a:noFill/>
                        </a:ln>
                        <a:solidFill>
                          <a:srgbClr val="000000"/>
                        </a:solidFill>
                        <a:effectLst/>
                        <a:latin typeface="Cambria" pitchFamily="-110" charset="0"/>
                        <a:ea typeface="Cambria" pitchFamily="-110" charset="0"/>
                        <a:cs typeface="Cambria" pitchFamily="-110" charset="0"/>
                      </a:endParaRPr>
                    </a:p>
                  </a:txBody>
                  <a:tcP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400" b="0" i="0" u="none" strike="noStrike" cap="none" normalizeH="0" baseline="0" dirty="0" smtClean="0">
                        <a:ln>
                          <a:noFill/>
                        </a:ln>
                        <a:solidFill>
                          <a:srgbClr val="000000"/>
                        </a:solidFill>
                        <a:effectLst/>
                        <a:latin typeface="Cambria" pitchFamily="-110" charset="0"/>
                        <a:ea typeface="Cambria" pitchFamily="-110" charset="0"/>
                        <a:cs typeface="Cambria" pitchFamily="-110" charset="0"/>
                      </a:endParaRPr>
                    </a:p>
                  </a:txBody>
                  <a:tcP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r>
              <a:tr h="364548">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caGrid 1.0 </a:t>
                      </a:r>
                      <a:r>
                        <a:rPr kumimoji="0" lang="en-US" sz="1800" b="0" i="1" u="none" strike="noStrike" cap="none" normalizeH="0" baseline="0" dirty="0" smtClean="0">
                          <a:ln>
                            <a:noFill/>
                          </a:ln>
                          <a:solidFill>
                            <a:srgbClr val="000000"/>
                          </a:solidFill>
                          <a:effectLst/>
                          <a:latin typeface="Cambria" pitchFamily="-110" charset="0"/>
                          <a:ea typeface="Cambria" pitchFamily="-110" charset="0"/>
                          <a:cs typeface="Cambria" pitchFamily="-110" charset="0"/>
                        </a:rPr>
                        <a:t>Beta </a:t>
                      </a:r>
                    </a:p>
                  </a:txBody>
                  <a:tcP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17th July 2006</a:t>
                      </a:r>
                    </a:p>
                  </a:txBody>
                  <a:tcP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r>
              <a:tr h="364548">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caGrid 0.5.4 </a:t>
                      </a:r>
                    </a:p>
                  </a:txBody>
                  <a:tcP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12th May 2006</a:t>
                      </a:r>
                    </a:p>
                  </a:txBody>
                  <a:tcP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r>
              <a:tr h="364548">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caGrid 0.5.3 </a:t>
                      </a:r>
                    </a:p>
                  </a:txBody>
                  <a:tcP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25th January 2006</a:t>
                      </a:r>
                    </a:p>
                  </a:txBody>
                  <a:tcP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r>
              <a:tr h="364548">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caGrid 0.5.2 </a:t>
                      </a:r>
                    </a:p>
                  </a:txBody>
                  <a:tcP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15th November 2005</a:t>
                      </a:r>
                    </a:p>
                  </a:txBody>
                  <a:tcP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r>
              <a:tr h="364548">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caGrid 0.5.1 </a:t>
                      </a:r>
                    </a:p>
                  </a:txBody>
                  <a:tcP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7th October 2005</a:t>
                      </a:r>
                    </a:p>
                  </a:txBody>
                  <a:tcP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r>
              <a:tr h="364548">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caGrid 0.5 </a:t>
                      </a:r>
                    </a:p>
                  </a:txBody>
                  <a:tcP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31st August 2005</a:t>
                      </a:r>
                    </a:p>
                  </a:txBody>
                  <a:tcP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tr>
            </a:tbl>
          </a:graphicData>
        </a:graphic>
      </p:graphicFrame>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t>caGrid 1.3 Core Services</a:t>
            </a:r>
          </a:p>
        </p:txBody>
      </p:sp>
      <p:sp>
        <p:nvSpPr>
          <p:cNvPr id="18435" name="Content Placeholder 4"/>
          <p:cNvSpPr>
            <a:spLocks noGrp="1"/>
          </p:cNvSpPr>
          <p:nvPr>
            <p:ph idx="1"/>
          </p:nvPr>
        </p:nvSpPr>
        <p:spPr>
          <a:xfrm>
            <a:off x="304800" y="1371600"/>
            <a:ext cx="8458200" cy="5257800"/>
          </a:xfrm>
        </p:spPr>
        <p:txBody>
          <a:bodyPr/>
          <a:lstStyle/>
          <a:p>
            <a:pPr>
              <a:buFontTx/>
              <a:buNone/>
            </a:pPr>
            <a:r>
              <a:rPr lang="en-US" dirty="0" smtClean="0"/>
              <a:t>All caGrid Core Services were redeployed on all caBIG® Grids </a:t>
            </a:r>
          </a:p>
          <a:p>
            <a:pPr>
              <a:buFontTx/>
              <a:buNone/>
            </a:pPr>
            <a:r>
              <a:rPr lang="en-US" dirty="0" smtClean="0"/>
              <a:t>(OSU Training, QA, Stage, and Production) for this release.</a:t>
            </a:r>
          </a:p>
          <a:p>
            <a:pPr>
              <a:buFontTx/>
              <a:buNone/>
            </a:pPr>
            <a:endParaRPr lang="en-US" dirty="0" smtClean="0"/>
          </a:p>
          <a:p>
            <a:pPr>
              <a:buFontTx/>
              <a:buNone/>
            </a:pPr>
            <a:r>
              <a:rPr lang="en-US" dirty="0" smtClean="0"/>
              <a:t>The (12) caGrid 1.3 Core Services are: </a:t>
            </a:r>
          </a:p>
          <a:p>
            <a:pPr>
              <a:buFontTx/>
              <a:buNone/>
            </a:pPr>
            <a:endParaRPr lang="en-US" dirty="0" smtClean="0"/>
          </a:p>
          <a:p>
            <a:pPr>
              <a:buFontTx/>
              <a:buNone/>
            </a:pPr>
            <a:endParaRPr lang="en-US" dirty="0" smtClean="0"/>
          </a:p>
          <a:p>
            <a:pPr>
              <a:buFontTx/>
              <a:buNone/>
            </a:pPr>
            <a:endParaRPr lang="en-US" dirty="0" smtClean="0"/>
          </a:p>
          <a:p>
            <a:pPr>
              <a:buFontTx/>
              <a:buNone/>
            </a:pPr>
            <a:endParaRPr lang="en-US" dirty="0" smtClean="0"/>
          </a:p>
          <a:p>
            <a:pPr>
              <a:buFontTx/>
              <a:buNone/>
            </a:pPr>
            <a:endParaRPr lang="en-US" dirty="0" smtClean="0"/>
          </a:p>
          <a:p>
            <a:pPr>
              <a:buFontTx/>
              <a:buNone/>
            </a:pPr>
            <a:endParaRPr lang="en-US" dirty="0" smtClean="0"/>
          </a:p>
          <a:p>
            <a:pPr>
              <a:buFontTx/>
              <a:buNone/>
            </a:pPr>
            <a:endParaRPr lang="en-US" dirty="0" smtClean="0"/>
          </a:p>
          <a:p>
            <a:pPr>
              <a:buFontTx/>
              <a:buNone/>
            </a:pPr>
            <a:endParaRPr lang="en-US" dirty="0" smtClean="0"/>
          </a:p>
          <a:p>
            <a:pPr>
              <a:buFontTx/>
              <a:buNone/>
            </a:pPr>
            <a:endParaRPr lang="en-US" dirty="0" smtClean="0"/>
          </a:p>
          <a:p>
            <a:pPr>
              <a:buFontTx/>
              <a:buNone/>
            </a:pPr>
            <a:endParaRPr lang="en-US" dirty="0" smtClean="0"/>
          </a:p>
          <a:p>
            <a:pPr>
              <a:buFontTx/>
              <a:buNone/>
            </a:pPr>
            <a:endParaRPr lang="en-US" dirty="0" smtClean="0"/>
          </a:p>
          <a:p>
            <a:pPr>
              <a:buFontTx/>
              <a:buNone/>
            </a:pPr>
            <a:r>
              <a:rPr lang="en-US" sz="1400" i="1" dirty="0" smtClean="0"/>
              <a:t>* New for 1.3 </a:t>
            </a:r>
            <a:r>
              <a:rPr lang="en-US" sz="1400" b="0" i="1" dirty="0" smtClean="0"/>
              <a:t>                ** Significantly Rewritten or Enhanced for 1.3</a:t>
            </a:r>
          </a:p>
          <a:p>
            <a:pPr>
              <a:buFontTx/>
              <a:buNone/>
            </a:pPr>
            <a:endParaRPr lang="en-US" dirty="0" smtClean="0"/>
          </a:p>
          <a:p>
            <a:pPr>
              <a:buFontTx/>
              <a:buNone/>
            </a:pPr>
            <a:endParaRPr lang="en-US" dirty="0" smtClean="0"/>
          </a:p>
        </p:txBody>
      </p:sp>
      <p:graphicFrame>
        <p:nvGraphicFramePr>
          <p:cNvPr id="7" name="Table 6"/>
          <p:cNvGraphicFramePr>
            <a:graphicFrameLocks noGrp="1"/>
          </p:cNvGraphicFramePr>
          <p:nvPr/>
        </p:nvGraphicFramePr>
        <p:xfrm>
          <a:off x="152400" y="2809875"/>
          <a:ext cx="8767763" cy="3372008"/>
        </p:xfrm>
        <a:graphic>
          <a:graphicData uri="http://schemas.openxmlformats.org/drawingml/2006/table">
            <a:tbl>
              <a:tblPr/>
              <a:tblGrid>
                <a:gridCol w="2590800"/>
                <a:gridCol w="3352800"/>
                <a:gridCol w="2824163"/>
              </a:tblGrid>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FFFFFF"/>
                          </a:solidFill>
                          <a:effectLst/>
                          <a:latin typeface="Cambria" pitchFamily="-110" charset="0"/>
                          <a:ea typeface="Cambria" pitchFamily="-110" charset="0"/>
                          <a:cs typeface="Cambria" pitchFamily="-110" charset="0"/>
                        </a:rPr>
                        <a:t>Metadata Services</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FFFFFF"/>
                          </a:solidFill>
                          <a:effectLst/>
                          <a:latin typeface="Cambria" pitchFamily="-110" charset="0"/>
                          <a:ea typeface="Cambria" pitchFamily="-110" charset="0"/>
                          <a:cs typeface="Cambria" pitchFamily="-110" charset="0"/>
                        </a:rPr>
                        <a:t>Security Services</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FFFFFF"/>
                          </a:solidFill>
                          <a:effectLst/>
                          <a:latin typeface="Cambria" pitchFamily="-110" charset="0"/>
                          <a:ea typeface="Cambria" pitchFamily="-110" charset="0"/>
                          <a:cs typeface="Cambria" pitchFamily="-110" charset="0"/>
                        </a:rPr>
                        <a:t>Business Activity Services</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r>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Cambria" pitchFamily="-110" charset="0"/>
                          <a:ea typeface="Cambria" pitchFamily="-110" charset="0"/>
                          <a:cs typeface="Cambria" pitchFamily="-110" charset="0"/>
                        </a:rPr>
                        <a:t>Global Model Exchange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Cambria" pitchFamily="-110" charset="0"/>
                          <a:ea typeface="Cambria" pitchFamily="-110" charset="0"/>
                          <a:cs typeface="Cambria" pitchFamily="-110" charset="0"/>
                        </a:rPr>
                        <a:t>Authentication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Cambria" pitchFamily="-110" charset="0"/>
                          <a:ea typeface="Cambria" pitchFamily="-110" charset="0"/>
                          <a:cs typeface="Cambria" pitchFamily="-110" charset="0"/>
                        </a:rPr>
                        <a:t>Federated Query Processor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r>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Cambria" pitchFamily="-110" charset="0"/>
                          <a:ea typeface="Cambria" pitchFamily="-110" charset="0"/>
                          <a:cs typeface="Cambria" pitchFamily="-110" charset="0"/>
                        </a:rPr>
                        <a:t>Index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Credential Delegation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Cambria" pitchFamily="-110" charset="0"/>
                          <a:ea typeface="Cambria" pitchFamily="-110" charset="0"/>
                          <a:cs typeface="Cambria" pitchFamily="-110" charset="0"/>
                        </a:rPr>
                        <a:t>BPEL Workflow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r>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Metadata Model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Cambria" pitchFamily="-110" charset="0"/>
                          <a:ea typeface="Cambria" pitchFamily="-110" charset="0"/>
                          <a:cs typeface="Cambria" pitchFamily="-110" charset="0"/>
                        </a:rPr>
                        <a:t>Dorian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err="1" smtClean="0">
                          <a:ln>
                            <a:noFill/>
                          </a:ln>
                          <a:solidFill>
                            <a:srgbClr val="000000"/>
                          </a:solidFill>
                          <a:effectLst/>
                          <a:latin typeface="Cambria" pitchFamily="-110" charset="0"/>
                          <a:ea typeface="Cambria" pitchFamily="-110" charset="0"/>
                          <a:cs typeface="Cambria" pitchFamily="-110" charset="0"/>
                        </a:rPr>
                        <a:t>Taverna</a:t>
                      </a:r>
                      <a:r>
                        <a:rPr kumimoji="0" lang="en-US" sz="1600" b="1"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 Workflow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r>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mbria" pitchFamily="-110" charset="0"/>
                        <a:ea typeface="Cambria" pitchFamily="-110" charset="0"/>
                        <a:cs typeface="Cambria" pitchFamily="-110" charset="0"/>
                      </a:endParaRP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Cambria" pitchFamily="-110" charset="0"/>
                          <a:ea typeface="Cambria" pitchFamily="-110" charset="0"/>
                          <a:cs typeface="Cambria" pitchFamily="-110" charset="0"/>
                        </a:rPr>
                        <a:t>Grid Grouper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mbria" pitchFamily="-110" charset="0"/>
                        <a:ea typeface="Cambria" pitchFamily="-110" charset="0"/>
                        <a:cs typeface="Cambria" pitchFamily="-110" charset="0"/>
                      </a:endParaRP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r>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mbria" pitchFamily="-110" charset="0"/>
                        <a:ea typeface="Cambria" pitchFamily="-110" charset="0"/>
                        <a:cs typeface="Cambria" pitchFamily="-110" charset="0"/>
                      </a:endParaRP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Cambria" pitchFamily="-110" charset="0"/>
                          <a:ea typeface="Cambria" pitchFamily="-110" charset="0"/>
                          <a:cs typeface="Cambria" pitchFamily="-110" charset="0"/>
                        </a:rPr>
                        <a:t>Grid Trust Service (Master &amp; Slave)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Cambria" pitchFamily="-110" charset="0"/>
                        <a:ea typeface="Cambria" pitchFamily="-110" charset="0"/>
                        <a:cs typeface="Cambria" pitchFamily="-110" charset="0"/>
                      </a:endParaRP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r>
            </a:tbl>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smtClean="0"/>
              <a:t>Deprecated Services</a:t>
            </a:r>
          </a:p>
        </p:txBody>
      </p:sp>
      <p:sp>
        <p:nvSpPr>
          <p:cNvPr id="19459" name="Content Placeholder 2"/>
          <p:cNvSpPr>
            <a:spLocks noGrp="1"/>
          </p:cNvSpPr>
          <p:nvPr>
            <p:ph idx="1"/>
          </p:nvPr>
        </p:nvSpPr>
        <p:spPr/>
        <p:txBody>
          <a:bodyPr/>
          <a:lstStyle/>
          <a:p>
            <a:pPr eaLnBrk="1" hangingPunct="1"/>
            <a:r>
              <a:rPr lang="en-US" smtClean="0"/>
              <a:t>During the development of caGrid 1.3, the caGrid Team issued a request for comments on, and adopted, a Deprecation Policy. For details, see:</a:t>
            </a:r>
            <a:r>
              <a:rPr lang="en-US" smtClean="0">
                <a:hlinkClick r:id="rId2"/>
              </a:rPr>
              <a:t>http://cagrid.org/display/caGrid13/Deprecated+Services+and+APIs</a:t>
            </a:r>
            <a:endParaRPr lang="en-US" smtClean="0"/>
          </a:p>
          <a:p>
            <a:pPr eaLnBrk="1" hangingPunct="1"/>
            <a:r>
              <a:rPr lang="en-US" smtClean="0"/>
              <a:t>After adoption of that policy, the caGrid 1.2 caDSR, caGrid 1.2 EVS, and caGrid 1.2 GME were retired:</a:t>
            </a:r>
          </a:p>
          <a:p>
            <a:pPr lvl="1" eaLnBrk="1" hangingPunct="1"/>
            <a:r>
              <a:rPr lang="en-US" smtClean="0">
                <a:ea typeface="ＭＳ Ｐゴシック" charset="-128"/>
                <a:cs typeface="ＭＳ Ｐゴシック" charset="-128"/>
              </a:rPr>
              <a:t>caGrid 1.2 caDSR Service (based on caCORE 3.1)</a:t>
            </a:r>
          </a:p>
          <a:p>
            <a:pPr lvl="2" eaLnBrk="1" hangingPunct="1"/>
            <a:r>
              <a:rPr lang="en-US" smtClean="0">
                <a:ea typeface="ＭＳ Ｐゴシック" charset="-128"/>
              </a:rPr>
              <a:t>Replaced by the caDSR 4.0 Data Service and the new caGrid 1.3 Metadata Model Service (MMS)</a:t>
            </a:r>
          </a:p>
          <a:p>
            <a:pPr lvl="1" eaLnBrk="1" hangingPunct="1"/>
            <a:r>
              <a:rPr lang="en-US" smtClean="0">
                <a:ea typeface="ＭＳ Ｐゴシック" charset="-128"/>
                <a:cs typeface="ＭＳ Ｐゴシック" charset="-128"/>
              </a:rPr>
              <a:t>caGrid 1.2 EVS Service (based on caCORE 3.1)</a:t>
            </a:r>
          </a:p>
          <a:p>
            <a:pPr lvl="2" eaLnBrk="1" hangingPunct="1"/>
            <a:r>
              <a:rPr lang="en-US" smtClean="0">
                <a:ea typeface="ＭＳ Ｐゴシック" charset="-128"/>
              </a:rPr>
              <a:t>Superseded by EVS 4.1 Grid Service</a:t>
            </a:r>
          </a:p>
          <a:p>
            <a:pPr lvl="1" eaLnBrk="1" hangingPunct="1"/>
            <a:r>
              <a:rPr lang="en-US" smtClean="0">
                <a:ea typeface="ＭＳ Ｐゴシック" charset="-128"/>
                <a:cs typeface="ＭＳ Ｐゴシック" charset="-128"/>
              </a:rPr>
              <a:t>caGrid 1.2 GME Service</a:t>
            </a:r>
          </a:p>
          <a:p>
            <a:pPr lvl="2" eaLnBrk="1" hangingPunct="1"/>
            <a:r>
              <a:rPr lang="en-US" smtClean="0">
                <a:ea typeface="ＭＳ Ｐゴシック" charset="-128"/>
              </a:rPr>
              <a:t>Replaced by new GME service</a:t>
            </a:r>
          </a:p>
          <a:p>
            <a:pPr eaLnBrk="1" hangingPunct="1"/>
            <a:r>
              <a:rPr lang="en-US" smtClean="0"/>
              <a:t>These retired services will continue to operate until Q2 2009, when the caCORE 3.1 API is decommissioned.</a:t>
            </a:r>
          </a:p>
          <a:p>
            <a:pPr eaLnBrk="1" hangingPunct="1"/>
            <a:r>
              <a:rPr lang="en-US" smtClean="0"/>
              <a:t>While still supported in caGrid 1.3, the BDT framework is deprecated</a:t>
            </a:r>
          </a:p>
          <a:p>
            <a:pPr eaLnBrk="1" hangingPunct="1"/>
            <a:endParaRPr lang="en-US" smtClean="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t>Development Campaigns</a:t>
            </a:r>
          </a:p>
        </p:txBody>
      </p:sp>
      <p:sp>
        <p:nvSpPr>
          <p:cNvPr id="20483" name="Content Placeholder 2"/>
          <p:cNvSpPr>
            <a:spLocks noGrp="1"/>
          </p:cNvSpPr>
          <p:nvPr>
            <p:ph idx="1"/>
          </p:nvPr>
        </p:nvSpPr>
        <p:spPr/>
        <p:txBody>
          <a:bodyPr/>
          <a:lstStyle/>
          <a:p>
            <a:pPr eaLnBrk="1" hangingPunct="1">
              <a:buFontTx/>
              <a:buNone/>
            </a:pPr>
            <a:r>
              <a:rPr lang="en-US" smtClean="0"/>
              <a:t>The scope for this release came from requests entered into Gforge and feedback received from all the domain workspaces. Those tasks fell into one of seven development campaigns:</a:t>
            </a:r>
          </a:p>
          <a:p>
            <a:pPr eaLnBrk="1" hangingPunct="1">
              <a:buFontTx/>
              <a:buNone/>
            </a:pPr>
            <a:endParaRPr lang="en-US" smtClean="0"/>
          </a:p>
          <a:p>
            <a:pPr eaLnBrk="1" hangingPunct="1"/>
            <a:r>
              <a:rPr lang="en-US" smtClean="0"/>
              <a:t>caBIG® Gold Compatibility</a:t>
            </a:r>
          </a:p>
          <a:p>
            <a:pPr eaLnBrk="1" hangingPunct="1"/>
            <a:r>
              <a:rPr lang="en-US" smtClean="0"/>
              <a:t>caCORE SDK Integration</a:t>
            </a:r>
          </a:p>
          <a:p>
            <a:pPr eaLnBrk="1" hangingPunct="1"/>
            <a:r>
              <a:rPr lang="en-US" smtClean="0"/>
              <a:t>Data Services</a:t>
            </a:r>
          </a:p>
          <a:p>
            <a:pPr eaLnBrk="1" hangingPunct="1"/>
            <a:r>
              <a:rPr lang="en-US" smtClean="0"/>
              <a:t>Introduce Toolkit</a:t>
            </a:r>
          </a:p>
          <a:p>
            <a:pPr eaLnBrk="1" hangingPunct="1"/>
            <a:r>
              <a:rPr lang="en-US" smtClean="0"/>
              <a:t>Security</a:t>
            </a:r>
          </a:p>
          <a:p>
            <a:pPr eaLnBrk="1" hangingPunct="1"/>
            <a:r>
              <a:rPr lang="en-US" smtClean="0"/>
              <a:t>Continuous </a:t>
            </a:r>
            <a:r>
              <a:rPr lang="en-US" i="1" smtClean="0"/>
              <a:t>Innovation</a:t>
            </a:r>
          </a:p>
          <a:p>
            <a:pPr eaLnBrk="1" hangingPunct="1"/>
            <a:r>
              <a:rPr lang="en-US" smtClean="0"/>
              <a:t>Bug Fixes</a:t>
            </a: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smtClean="0"/>
              <a:t>Gold Compatibility:</a:t>
            </a:r>
            <a:br>
              <a:rPr lang="en-US" smtClean="0"/>
            </a:br>
            <a:r>
              <a:rPr lang="en-US" smtClean="0"/>
              <a:t>Global Model Exchange (GME)</a:t>
            </a:r>
          </a:p>
        </p:txBody>
      </p:sp>
      <p:sp>
        <p:nvSpPr>
          <p:cNvPr id="21507" name="Content Placeholder 2"/>
          <p:cNvSpPr>
            <a:spLocks noGrp="1"/>
          </p:cNvSpPr>
          <p:nvPr>
            <p:ph idx="1"/>
          </p:nvPr>
        </p:nvSpPr>
        <p:spPr>
          <a:xfrm>
            <a:off x="304800" y="1371600"/>
            <a:ext cx="8458200" cy="3352800"/>
          </a:xfrm>
        </p:spPr>
        <p:txBody>
          <a:bodyPr/>
          <a:lstStyle/>
          <a:p>
            <a:r>
              <a:rPr lang="en-US" smtClean="0"/>
              <a:t>Completely re-implemented for caGrid 1.3 to address numerous feature requests and limitations</a:t>
            </a:r>
          </a:p>
          <a:p>
            <a:r>
              <a:rPr lang="en-US" smtClean="0"/>
              <a:t>Now a fully managed Introduce service (previously was just a wrapper to the Mobius GME software)</a:t>
            </a:r>
          </a:p>
          <a:p>
            <a:r>
              <a:rPr lang="en-US" smtClean="0"/>
              <a:t>Leverages…</a:t>
            </a:r>
          </a:p>
          <a:p>
            <a:pPr lvl="1"/>
            <a:r>
              <a:rPr lang="en-US" smtClean="0"/>
              <a:t>Spring for configuration and data patterns</a:t>
            </a:r>
          </a:p>
          <a:p>
            <a:pPr lvl="1"/>
            <a:r>
              <a:rPr lang="en-US" smtClean="0"/>
              <a:t>Hibernate for data persistence</a:t>
            </a:r>
          </a:p>
          <a:p>
            <a:pPr lvl="1"/>
            <a:r>
              <a:rPr lang="en-US" smtClean="0"/>
              <a:t>Castor for custom domain model serialization</a:t>
            </a:r>
          </a:p>
          <a:p>
            <a:pPr lvl="1"/>
            <a:r>
              <a:rPr lang="en-US" smtClean="0"/>
              <a:t>Xerces for 100% XML Schema support</a:t>
            </a:r>
          </a:p>
          <a:p>
            <a:r>
              <a:rPr lang="en-US" smtClean="0"/>
              <a:t>Improved Introduce integration</a:t>
            </a:r>
          </a:p>
          <a:p>
            <a:endParaRPr lang="en-US" smtClean="0"/>
          </a:p>
          <a:p>
            <a:pPr>
              <a:buFontTx/>
              <a:buNone/>
            </a:pPr>
            <a:endParaRPr lang="en-US" smtClean="0"/>
          </a:p>
          <a:p>
            <a:endParaRPr lang="en-US" smtClean="0"/>
          </a:p>
        </p:txBody>
      </p:sp>
      <p:pic>
        <p:nvPicPr>
          <p:cNvPr id="21508" name="Picture 3"/>
          <p:cNvPicPr>
            <a:picLocks noChangeAspect="1"/>
          </p:cNvPicPr>
          <p:nvPr/>
        </p:nvPicPr>
        <p:blipFill>
          <a:blip r:embed="rId2"/>
          <a:srcRect/>
          <a:stretch>
            <a:fillRect/>
          </a:stretch>
        </p:blipFill>
        <p:spPr bwMode="auto">
          <a:xfrm>
            <a:off x="6477000" y="2438400"/>
            <a:ext cx="2476500" cy="1828800"/>
          </a:xfrm>
          <a:prstGeom prst="rect">
            <a:avLst/>
          </a:prstGeom>
          <a:noFill/>
          <a:ln w="9525">
            <a:noFill/>
            <a:miter lim="800000"/>
            <a:headEnd/>
            <a:tailEnd/>
          </a:ln>
        </p:spPr>
      </p:pic>
      <p:pic>
        <p:nvPicPr>
          <p:cNvPr id="21509" name="Picture 4"/>
          <p:cNvPicPr>
            <a:picLocks noChangeAspect="1"/>
          </p:cNvPicPr>
          <p:nvPr/>
        </p:nvPicPr>
        <p:blipFill>
          <a:blip r:embed="rId3"/>
          <a:srcRect/>
          <a:stretch>
            <a:fillRect/>
          </a:stretch>
        </p:blipFill>
        <p:spPr bwMode="auto">
          <a:xfrm>
            <a:off x="6477000" y="4495800"/>
            <a:ext cx="2465388" cy="1828800"/>
          </a:xfrm>
          <a:prstGeom prst="rect">
            <a:avLst/>
          </a:prstGeom>
          <a:noFill/>
          <a:ln w="9525">
            <a:noFill/>
            <a:miter lim="800000"/>
            <a:headEnd/>
            <a:tailEnd/>
          </a:ln>
        </p:spPr>
      </p:pic>
      <p:sp>
        <p:nvSpPr>
          <p:cNvPr id="7" name="Content Placeholder 2"/>
          <p:cNvSpPr txBox="1">
            <a:spLocks/>
          </p:cNvSpPr>
          <p:nvPr/>
        </p:nvSpPr>
        <p:spPr bwMode="auto">
          <a:xfrm>
            <a:off x="304800" y="4572000"/>
            <a:ext cx="6172200" cy="2133600"/>
          </a:xfrm>
          <a:prstGeom prst="rect">
            <a:avLst/>
          </a:prstGeom>
          <a:noFill/>
          <a:ln w="9525">
            <a:noFill/>
            <a:miter lim="800000"/>
            <a:headEnd/>
            <a:tailEnd/>
          </a:ln>
        </p:spPr>
        <p:txBody>
          <a:bodyPr>
            <a:prstTxWarp prst="textNoShape">
              <a:avLst/>
            </a:prstTxWarp>
          </a:bodyPr>
          <a:lstStyle/>
          <a:p>
            <a:pPr marL="342900" indent="-342900" eaLnBrk="0" hangingPunct="0">
              <a:spcBef>
                <a:spcPct val="20000"/>
              </a:spcBef>
              <a:buClr>
                <a:srgbClr val="00AAF6"/>
              </a:buClr>
              <a:buFontTx/>
              <a:buChar char="•"/>
              <a:defRPr/>
            </a:pPr>
            <a:r>
              <a:rPr lang="en-US" b="1" kern="0" dirty="0">
                <a:latin typeface="+mn-lt"/>
                <a:ea typeface="ＭＳ Ｐゴシック" charset="-128"/>
                <a:cs typeface="ＭＳ Ｐゴシック" charset="-128"/>
              </a:rPr>
              <a:t>Selected new features:</a:t>
            </a:r>
          </a:p>
          <a:p>
            <a:pPr marL="800100" lvl="1" indent="-342900" eaLnBrk="0" hangingPunct="0">
              <a:spcBef>
                <a:spcPct val="20000"/>
              </a:spcBef>
              <a:buClr>
                <a:srgbClr val="00AAF6"/>
              </a:buClr>
              <a:buFontTx/>
              <a:buChar char="•"/>
              <a:defRPr/>
            </a:pPr>
            <a:r>
              <a:rPr lang="en-US" b="1" kern="0" dirty="0">
                <a:latin typeface="+mn-lt"/>
                <a:ea typeface="ＭＳ Ｐゴシック" charset="-128"/>
                <a:cs typeface="ＭＳ Ｐゴシック" charset="-128"/>
              </a:rPr>
              <a:t>Now supports XML Schemas with includes, redefines, cyclic imports, arbitrary namespaces</a:t>
            </a:r>
          </a:p>
          <a:p>
            <a:pPr marL="800100" lvl="1" indent="-342900" eaLnBrk="0" hangingPunct="0">
              <a:spcBef>
                <a:spcPct val="20000"/>
              </a:spcBef>
              <a:buClr>
                <a:srgbClr val="00AAF6"/>
              </a:buClr>
              <a:buFontTx/>
              <a:buChar char="•"/>
              <a:defRPr/>
            </a:pPr>
            <a:r>
              <a:rPr lang="en-US" b="1" kern="0" dirty="0">
                <a:latin typeface="+mn-lt"/>
                <a:ea typeface="ＭＳ Ｐゴシック" charset="-128"/>
                <a:cs typeface="ＭＳ Ｐゴシック" charset="-128"/>
              </a:rPr>
              <a:t>Schema Deletion</a:t>
            </a:r>
          </a:p>
          <a:p>
            <a:pPr marL="800100" lvl="1" indent="-342900" eaLnBrk="0" hangingPunct="0">
              <a:spcBef>
                <a:spcPct val="20000"/>
              </a:spcBef>
              <a:buClr>
                <a:srgbClr val="00AAF6"/>
              </a:buClr>
              <a:buFontTx/>
              <a:buChar char="•"/>
              <a:defRPr/>
            </a:pPr>
            <a:r>
              <a:rPr lang="en-US" b="1" kern="0" dirty="0" err="1">
                <a:latin typeface="+mn-lt"/>
                <a:ea typeface="ＭＳ Ｐゴシック" charset="-128"/>
                <a:cs typeface="ＭＳ Ｐゴシック" charset="-128"/>
              </a:rPr>
              <a:t>MySQL</a:t>
            </a:r>
            <a:r>
              <a:rPr lang="en-US" b="1" kern="0" dirty="0">
                <a:latin typeface="+mn-lt"/>
                <a:ea typeface="ＭＳ Ｐゴシック" charset="-128"/>
                <a:cs typeface="ＭＳ Ｐゴシック" charset="-128"/>
              </a:rPr>
              <a:t> 5 support</a:t>
            </a: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mtClean="0"/>
              <a:t>Gold Compatibility:</a:t>
            </a:r>
            <a:br>
              <a:rPr lang="en-US" smtClean="0"/>
            </a:br>
            <a:r>
              <a:rPr lang="en-US" smtClean="0"/>
              <a:t>Metadata Model Service (MMS)</a:t>
            </a:r>
          </a:p>
        </p:txBody>
      </p:sp>
      <p:sp>
        <p:nvSpPr>
          <p:cNvPr id="22531" name="Content Placeholder 2"/>
          <p:cNvSpPr>
            <a:spLocks noGrp="1"/>
          </p:cNvSpPr>
          <p:nvPr>
            <p:ph idx="1"/>
          </p:nvPr>
        </p:nvSpPr>
        <p:spPr/>
        <p:txBody>
          <a:bodyPr/>
          <a:lstStyle/>
          <a:p>
            <a:r>
              <a:rPr lang="en-US" smtClean="0"/>
              <a:t>As the caDSR Grid service was retired, its functionality was replaced with the caDSR Data Service and the new MMS</a:t>
            </a:r>
          </a:p>
          <a:p>
            <a:pPr lvl="1"/>
            <a:r>
              <a:rPr lang="en-US" smtClean="0"/>
              <a:t>MMS provides the metadata-oriented functionality, such as generating Domain Models and semantically annotating Service Metadata</a:t>
            </a:r>
          </a:p>
          <a:p>
            <a:pPr lvl="1"/>
            <a:r>
              <a:rPr lang="en-US" smtClean="0"/>
              <a:t>Simple migration path from caDSR grid service to MMS</a:t>
            </a:r>
          </a:p>
          <a:p>
            <a:r>
              <a:rPr lang="en-US" smtClean="0"/>
              <a:t>Is a generic service which provides the ability to integrate any external metadata registry as a metadata source for annotations</a:t>
            </a:r>
          </a:p>
          <a:p>
            <a:r>
              <a:rPr lang="en-US" smtClean="0"/>
              <a:t>Leverages Spring for deploy-time configuration</a:t>
            </a:r>
          </a:p>
          <a:p>
            <a:r>
              <a:rPr lang="en-US" smtClean="0"/>
              <a:t>Default implementation uses the production caDSR as its source, but (multiple) other registries can be added to the same service</a:t>
            </a:r>
          </a:p>
          <a:p>
            <a:pPr lvl="1"/>
            <a:r>
              <a:rPr lang="en-US" smtClean="0"/>
              <a:t>Not dependent on a particular model or software version of the caDSR</a:t>
            </a:r>
          </a:p>
          <a:p>
            <a:pPr lvl="1"/>
            <a:r>
              <a:rPr lang="en-US" smtClean="0"/>
              <a:t>Makes full use of the new caDSR XML Schema namespace binding annotations</a:t>
            </a:r>
          </a:p>
          <a:p>
            <a:r>
              <a:rPr lang="en-US" smtClean="0"/>
              <a:t>Fully integrated into Introduce for visualizing Domain Models and annotating metadata instances</a:t>
            </a: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mtClean="0"/>
              <a:t>Gold Compatibility:</a:t>
            </a:r>
            <a:br>
              <a:rPr lang="en-US" smtClean="0"/>
            </a:br>
            <a:r>
              <a:rPr lang="en-US" smtClean="0"/>
              <a:t>Index Service</a:t>
            </a:r>
          </a:p>
        </p:txBody>
      </p:sp>
      <p:sp>
        <p:nvSpPr>
          <p:cNvPr id="23555" name="Content Placeholder 2"/>
          <p:cNvSpPr>
            <a:spLocks noGrp="1"/>
          </p:cNvSpPr>
          <p:nvPr>
            <p:ph idx="1"/>
          </p:nvPr>
        </p:nvSpPr>
        <p:spPr/>
        <p:txBody>
          <a:bodyPr/>
          <a:lstStyle/>
          <a:p>
            <a:r>
              <a:rPr lang="en-US" smtClean="0"/>
              <a:t>Working with the Globus MDS team (ISI), the Index Service implementation was completely redesigned for better memory usage and performance</a:t>
            </a:r>
          </a:p>
          <a:p>
            <a:pPr lvl="1"/>
            <a:r>
              <a:rPr lang="en-US" smtClean="0"/>
              <a:t>Leverages Apache Xindice XML Database for “out of memory” storage and query (previous version was all Heap-based).</a:t>
            </a:r>
          </a:p>
          <a:p>
            <a:pPr lvl="1"/>
            <a:r>
              <a:rPr lang="en-US" smtClean="0"/>
              <a:t>Added multi-threading for metadata polling to greatly increase registration throughput</a:t>
            </a:r>
          </a:p>
          <a:p>
            <a:pPr lvl="1"/>
            <a:r>
              <a:rPr lang="en-US" smtClean="0"/>
              <a:t>Slight change in behavior, but 100% backwards compatible to Discovery and Advertisement clients</a:t>
            </a:r>
          </a:p>
          <a:p>
            <a:r>
              <a:rPr lang="en-US" smtClean="0"/>
              <a:t>Production Index Service now running smoothly with 130+ registrations</a:t>
            </a:r>
          </a:p>
          <a:p>
            <a:pPr lvl="1"/>
            <a:r>
              <a:rPr lang="en-US" smtClean="0"/>
              <a:t>Local tests scaled up into the thousands</a:t>
            </a:r>
          </a:p>
          <a:p>
            <a:r>
              <a:rPr lang="en-US" smtClean="0"/>
              <a:t>Modified default Introduce-generated advertisement settings to reduce the load on the Index Service while maintaining the same response time</a:t>
            </a: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mtClean="0"/>
              <a:t>Gold Compatibility:</a:t>
            </a:r>
            <a:br>
              <a:rPr lang="en-US" smtClean="0"/>
            </a:br>
            <a:r>
              <a:rPr lang="en-US" smtClean="0"/>
              <a:t>caDSR Model Registration</a:t>
            </a:r>
          </a:p>
        </p:txBody>
      </p:sp>
      <p:sp>
        <p:nvSpPr>
          <p:cNvPr id="24579" name="Content Placeholder 2"/>
          <p:cNvSpPr>
            <a:spLocks noGrp="1"/>
          </p:cNvSpPr>
          <p:nvPr>
            <p:ph idx="1"/>
          </p:nvPr>
        </p:nvSpPr>
        <p:spPr/>
        <p:txBody>
          <a:bodyPr/>
          <a:lstStyle/>
          <a:p>
            <a:pPr eaLnBrk="1" hangingPunct="1"/>
            <a:r>
              <a:rPr lang="en-US" smtClean="0"/>
              <a:t>Registration of models, which Introduce puts in services it creates, in the caDSR (in process): </a:t>
            </a:r>
          </a:p>
          <a:p>
            <a:pPr lvl="1" eaLnBrk="1" hangingPunct="1"/>
            <a:r>
              <a:rPr lang="en-US" smtClean="0"/>
              <a:t>CQL</a:t>
            </a:r>
          </a:p>
          <a:p>
            <a:pPr lvl="1" eaLnBrk="1" hangingPunct="1"/>
            <a:r>
              <a:rPr lang="en-US" smtClean="0"/>
              <a:t>CQL Results</a:t>
            </a:r>
          </a:p>
          <a:p>
            <a:pPr lvl="1" eaLnBrk="1" hangingPunct="1"/>
            <a:r>
              <a:rPr lang="en-US" smtClean="0"/>
              <a:t>Service and Security Metadata</a:t>
            </a:r>
          </a:p>
          <a:p>
            <a:r>
              <a:rPr lang="en-US" smtClean="0"/>
              <a:t>Will allow methods using those models to be properly semantically annotated in the Service Metadata</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caGrid Production Environment</a:t>
            </a:r>
          </a:p>
        </p:txBody>
      </p:sp>
      <p:pic>
        <p:nvPicPr>
          <p:cNvPr id="5" name="Picture 4"/>
          <p:cNvPicPr>
            <a:picLocks noChangeAspect="1"/>
          </p:cNvPicPr>
          <p:nvPr/>
        </p:nvPicPr>
        <p:blipFill>
          <a:blip r:embed="rId3"/>
          <a:stretch>
            <a:fillRect/>
          </a:stretch>
        </p:blipFill>
        <p:spPr>
          <a:xfrm>
            <a:off x="519530" y="1213408"/>
            <a:ext cx="7860468" cy="5240312"/>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smtClean="0"/>
              <a:t>caCORE SDK Integration</a:t>
            </a:r>
          </a:p>
        </p:txBody>
      </p:sp>
      <p:sp>
        <p:nvSpPr>
          <p:cNvPr id="25603" name="Content Placeholder 2"/>
          <p:cNvSpPr>
            <a:spLocks noGrp="1"/>
          </p:cNvSpPr>
          <p:nvPr>
            <p:ph idx="1"/>
          </p:nvPr>
        </p:nvSpPr>
        <p:spPr>
          <a:xfrm>
            <a:off x="304800" y="1371600"/>
            <a:ext cx="5638800" cy="4953000"/>
          </a:xfrm>
        </p:spPr>
        <p:txBody>
          <a:bodyPr/>
          <a:lstStyle/>
          <a:p>
            <a:pPr eaLnBrk="1" hangingPunct="1"/>
            <a:r>
              <a:rPr lang="en-US" smtClean="0"/>
              <a:t>Created Data Service Introduce extension for SDK 4.1.1</a:t>
            </a:r>
          </a:p>
          <a:p>
            <a:pPr eaLnBrk="1" hangingPunct="1"/>
            <a:r>
              <a:rPr lang="en-US" smtClean="0"/>
              <a:t>Upgraded Introduce XMI-based schema generation to leverage SDK 4.1.1</a:t>
            </a:r>
          </a:p>
          <a:p>
            <a:pPr eaLnBrk="1" hangingPunct="1"/>
            <a:r>
              <a:rPr lang="en-US" smtClean="0"/>
              <a:t>Shared libraries between SDK and caGrid:</a:t>
            </a:r>
          </a:p>
          <a:p>
            <a:pPr lvl="1" eaLnBrk="1" hangingPunct="1"/>
            <a:r>
              <a:rPr lang="en-US" smtClean="0"/>
              <a:t>Common CQL Processor for SDK and Data Services</a:t>
            </a:r>
          </a:p>
          <a:p>
            <a:pPr eaLnBrk="1" hangingPunct="1"/>
            <a:r>
              <a:rPr lang="en-US" smtClean="0"/>
              <a:t>Common Testing of caGrid and SDK</a:t>
            </a:r>
          </a:p>
          <a:p>
            <a:pPr eaLnBrk="1" hangingPunct="1"/>
            <a:endParaRPr lang="en-US" smtClean="0"/>
          </a:p>
        </p:txBody>
      </p:sp>
      <p:pic>
        <p:nvPicPr>
          <p:cNvPr id="25604" name="Picture 3" descr="sdk3.gif"/>
          <p:cNvPicPr>
            <a:picLocks noChangeAspect="1"/>
          </p:cNvPicPr>
          <p:nvPr/>
        </p:nvPicPr>
        <p:blipFill>
          <a:blip r:embed="rId2"/>
          <a:srcRect/>
          <a:stretch>
            <a:fillRect/>
          </a:stretch>
        </p:blipFill>
        <p:spPr bwMode="auto">
          <a:xfrm>
            <a:off x="6324600" y="3784600"/>
            <a:ext cx="2286000" cy="2159000"/>
          </a:xfrm>
          <a:prstGeom prst="rect">
            <a:avLst/>
          </a:prstGeom>
          <a:noFill/>
          <a:ln w="9525">
            <a:noFill/>
            <a:miter lim="800000"/>
            <a:headEnd/>
            <a:tailEnd/>
          </a:ln>
        </p:spPr>
      </p:pic>
      <p:pic>
        <p:nvPicPr>
          <p:cNvPr id="25605" name="Picture 5" descr="caGrid.png"/>
          <p:cNvPicPr>
            <a:picLocks noChangeAspect="1"/>
          </p:cNvPicPr>
          <p:nvPr/>
        </p:nvPicPr>
        <p:blipFill>
          <a:blip r:embed="rId3"/>
          <a:srcRect/>
          <a:stretch>
            <a:fillRect/>
          </a:stretch>
        </p:blipFill>
        <p:spPr bwMode="auto">
          <a:xfrm>
            <a:off x="6781800" y="1600200"/>
            <a:ext cx="1501775" cy="1981200"/>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mtClean="0"/>
              <a:t>Data Services:</a:t>
            </a:r>
            <a:br>
              <a:rPr lang="en-US" smtClean="0"/>
            </a:br>
            <a:r>
              <a:rPr lang="en-US" smtClean="0"/>
              <a:t>Federated Query Processor (FQP)</a:t>
            </a:r>
          </a:p>
        </p:txBody>
      </p:sp>
      <p:sp>
        <p:nvSpPr>
          <p:cNvPr id="26627" name="Content Placeholder 9"/>
          <p:cNvSpPr>
            <a:spLocks noGrp="1"/>
          </p:cNvSpPr>
          <p:nvPr>
            <p:ph idx="1"/>
          </p:nvPr>
        </p:nvSpPr>
        <p:spPr/>
        <p:txBody>
          <a:bodyPr/>
          <a:lstStyle/>
          <a:p>
            <a:r>
              <a:rPr lang="en-US" smtClean="0"/>
              <a:t>Added configurable query execution parameters to allow control over behavior in the face of failure</a:t>
            </a:r>
          </a:p>
          <a:p>
            <a:pPr lvl="1"/>
            <a:r>
              <a:rPr lang="en-US" smtClean="0"/>
              <a:t>Ability to return partial results, specify retries, or fail</a:t>
            </a:r>
          </a:p>
          <a:p>
            <a:r>
              <a:rPr lang="en-US" smtClean="0"/>
              <a:t>Added new results metadata which gets updated during query execution containing:</a:t>
            </a:r>
          </a:p>
          <a:p>
            <a:pPr lvl="1"/>
            <a:r>
              <a:rPr lang="en-US" smtClean="0"/>
              <a:t>Overall processing status (waiting, working, done, etc)</a:t>
            </a:r>
          </a:p>
          <a:p>
            <a:pPr lvl="1"/>
            <a:r>
              <a:rPr lang="en-US" smtClean="0"/>
              <a:t>Details of each target service (range of data in results, faults, etc)</a:t>
            </a:r>
          </a:p>
          <a:p>
            <a:r>
              <a:rPr lang="en-US" smtClean="0"/>
              <a:t>Support WS-Notification</a:t>
            </a:r>
          </a:p>
          <a:p>
            <a:pPr lvl="1"/>
            <a:r>
              <a:rPr lang="en-US" smtClean="0"/>
              <a:t>Client can be notified of changes in execution status for example</a:t>
            </a:r>
          </a:p>
          <a:p>
            <a:r>
              <a:rPr lang="en-US" smtClean="0"/>
              <a:t>Support for delegation via integration with Credential Delegation Service (CDS)</a:t>
            </a:r>
          </a:p>
          <a:p>
            <a:pPr lvl="1"/>
            <a:r>
              <a:rPr lang="en-US" smtClean="0"/>
              <a:t>Client can use CDS to delegate to FQP, and request FQP to query data services using the delegated credential</a:t>
            </a:r>
          </a:p>
          <a:p>
            <a:r>
              <a:rPr lang="en-US" smtClean="0"/>
              <a:t>Support for using caGrid Transfer to obtain query results</a:t>
            </a:r>
          </a:p>
          <a:p>
            <a:r>
              <a:rPr lang="en-US" smtClean="0"/>
              <a:t>Performance enhancements, included multi-threaded queries</a:t>
            </a:r>
          </a:p>
          <a:p>
            <a:endParaRPr lang="en-US" smtClean="0"/>
          </a:p>
          <a:p>
            <a:endParaRPr lang="en-US" smtClean="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7650" name="Picture 3" descr="IntroduceSplash.jpg"/>
          <p:cNvPicPr>
            <a:picLocks noChangeAspect="1"/>
          </p:cNvPicPr>
          <p:nvPr/>
        </p:nvPicPr>
        <p:blipFill>
          <a:blip r:embed="rId2"/>
          <a:srcRect/>
          <a:stretch>
            <a:fillRect/>
          </a:stretch>
        </p:blipFill>
        <p:spPr bwMode="auto">
          <a:xfrm>
            <a:off x="7467600" y="5105400"/>
            <a:ext cx="1435100" cy="1295400"/>
          </a:xfrm>
          <a:prstGeom prst="rect">
            <a:avLst/>
          </a:prstGeom>
          <a:noFill/>
          <a:ln w="9525">
            <a:noFill/>
            <a:miter lim="800000"/>
            <a:headEnd/>
            <a:tailEnd/>
          </a:ln>
        </p:spPr>
      </p:pic>
      <p:sp>
        <p:nvSpPr>
          <p:cNvPr id="27651" name="Title 1"/>
          <p:cNvSpPr>
            <a:spLocks noGrp="1"/>
          </p:cNvSpPr>
          <p:nvPr>
            <p:ph type="title"/>
          </p:nvPr>
        </p:nvSpPr>
        <p:spPr/>
        <p:txBody>
          <a:bodyPr/>
          <a:lstStyle/>
          <a:p>
            <a:pPr eaLnBrk="1" hangingPunct="1"/>
            <a:r>
              <a:rPr lang="en-US" dirty="0" smtClean="0"/>
              <a:t>Introduce Toolkit:</a:t>
            </a:r>
            <a:br>
              <a:rPr lang="en-US" dirty="0" smtClean="0"/>
            </a:br>
            <a:r>
              <a:rPr lang="en-US" dirty="0" smtClean="0"/>
              <a:t>Security-related improvements </a:t>
            </a:r>
          </a:p>
        </p:txBody>
      </p:sp>
      <p:sp>
        <p:nvSpPr>
          <p:cNvPr id="27652" name="Content Placeholder 2"/>
          <p:cNvSpPr>
            <a:spLocks noGrp="1"/>
          </p:cNvSpPr>
          <p:nvPr>
            <p:ph idx="1"/>
          </p:nvPr>
        </p:nvSpPr>
        <p:spPr>
          <a:xfrm>
            <a:off x="304800" y="1371600"/>
            <a:ext cx="8534400" cy="4953000"/>
          </a:xfrm>
        </p:spPr>
        <p:txBody>
          <a:bodyPr/>
          <a:lstStyle/>
          <a:p>
            <a:pPr eaLnBrk="1" hangingPunct="1"/>
            <a:r>
              <a:rPr lang="en-US" dirty="0" smtClean="0"/>
              <a:t>Created authorization extension framework for plugging in arbitrary authorization components</a:t>
            </a:r>
          </a:p>
          <a:p>
            <a:pPr lvl="1" eaLnBrk="1" hangingPunct="1"/>
            <a:r>
              <a:rPr lang="en-US" sz="2000" dirty="0" smtClean="0">
                <a:ea typeface="ＭＳ Ｐゴシック" charset="-128"/>
                <a:cs typeface="ＭＳ Ｐゴシック" charset="-128"/>
              </a:rPr>
              <a:t>Migrated Grid Grouper and CSM  Authorization to authorization extensions</a:t>
            </a:r>
          </a:p>
          <a:p>
            <a:pPr lvl="1" eaLnBrk="1" hangingPunct="1"/>
            <a:r>
              <a:rPr lang="en-US" sz="2000" dirty="0" smtClean="0">
                <a:ea typeface="ＭＳ Ｐゴシック" charset="-128"/>
                <a:cs typeface="ＭＳ Ｐゴシック" charset="-128"/>
              </a:rPr>
              <a:t>Created an authorization extension to do “authentication only” (i.e. check that the user presented a credential)</a:t>
            </a:r>
            <a:endParaRPr lang="en-US" sz="2000" dirty="0" smtClean="0">
              <a:ea typeface="ＭＳ Ｐゴシック" charset="-128"/>
            </a:endParaRPr>
          </a:p>
          <a:p>
            <a:pPr eaLnBrk="1" hangingPunct="1"/>
            <a:r>
              <a:rPr lang="en-US" dirty="0" smtClean="0"/>
              <a:t>Greater ability for client to control use of credentials</a:t>
            </a:r>
          </a:p>
          <a:p>
            <a:pPr lvl="1" eaLnBrk="1" hangingPunct="1"/>
            <a:r>
              <a:rPr lang="en-US" sz="2000" dirty="0" smtClean="0">
                <a:ea typeface="ＭＳ Ｐゴシック" charset="-128"/>
              </a:rPr>
              <a:t>Clients now have a </a:t>
            </a:r>
            <a:r>
              <a:rPr lang="en-US" sz="2000" i="1" dirty="0" err="1" smtClean="0">
                <a:ea typeface="ＭＳ Ｐゴシック" charset="-128"/>
              </a:rPr>
              <a:t>preferAnonymous</a:t>
            </a:r>
            <a:r>
              <a:rPr lang="en-US" sz="2000" dirty="0" smtClean="0">
                <a:ea typeface="ＭＳ Ｐゴシック" charset="-128"/>
              </a:rPr>
              <a:t> operation which can be used to override service suggestions</a:t>
            </a:r>
          </a:p>
          <a:p>
            <a:pPr eaLnBrk="1" hangingPunct="1"/>
            <a:r>
              <a:rPr lang="en-US" dirty="0" smtClean="0"/>
              <a:t>Greater clarity of effect of options in GUI for security settings</a:t>
            </a:r>
          </a:p>
          <a:p>
            <a:pPr eaLnBrk="1" hangingPunct="1"/>
            <a:r>
              <a:rPr lang="en-US" dirty="0" smtClean="0">
                <a:ea typeface="ＭＳ Ｐゴシック" charset="-128"/>
                <a:cs typeface="ＭＳ Ｐゴシック" charset="-128"/>
              </a:rPr>
              <a:t>Integrated GAARDS UI components to Introduce (e.g. ability to login, request credentials, etc)</a:t>
            </a: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Toolkit:</a:t>
            </a:r>
            <a:br>
              <a:rPr lang="en-US" dirty="0" smtClean="0"/>
            </a:br>
            <a:r>
              <a:rPr lang="en-US" dirty="0" smtClean="0"/>
              <a:t>Other improvements</a:t>
            </a:r>
            <a:endParaRPr lang="en-US" dirty="0"/>
          </a:p>
        </p:txBody>
      </p:sp>
      <p:sp>
        <p:nvSpPr>
          <p:cNvPr id="3" name="Content Placeholder 2"/>
          <p:cNvSpPr>
            <a:spLocks noGrp="1"/>
          </p:cNvSpPr>
          <p:nvPr>
            <p:ph idx="1"/>
          </p:nvPr>
        </p:nvSpPr>
        <p:spPr/>
        <p:txBody>
          <a:bodyPr/>
          <a:lstStyle/>
          <a:p>
            <a:pPr eaLnBrk="1" hangingPunct="1"/>
            <a:r>
              <a:rPr lang="en-US" dirty="0" smtClean="0"/>
              <a:t>Added deploy-time validation extension framework</a:t>
            </a:r>
          </a:p>
          <a:p>
            <a:pPr lvl="1" eaLnBrk="1" hangingPunct="1"/>
            <a:r>
              <a:rPr lang="en-US" dirty="0" smtClean="0">
                <a:ea typeface="ＭＳ Ｐゴシック" charset="-128"/>
                <a:cs typeface="ＭＳ Ｐゴシック" charset="-128"/>
              </a:rPr>
              <a:t>caGrid metadata validator ensures proper metadata is filled out or prevents deployment (e.g. point of contact, host information)</a:t>
            </a:r>
          </a:p>
          <a:p>
            <a:pPr eaLnBrk="1" hangingPunct="1"/>
            <a:r>
              <a:rPr lang="en-US" dirty="0" smtClean="0"/>
              <a:t>Developed Service Upgrade Support for previous versions</a:t>
            </a:r>
          </a:p>
          <a:p>
            <a:pPr lvl="1" eaLnBrk="1" hangingPunct="1"/>
            <a:r>
              <a:rPr lang="en-US" dirty="0" smtClean="0"/>
              <a:t>1.1 -&gt; 1.3</a:t>
            </a:r>
          </a:p>
          <a:p>
            <a:pPr lvl="1" eaLnBrk="1" hangingPunct="1"/>
            <a:r>
              <a:rPr lang="en-US" dirty="0" smtClean="0"/>
              <a:t>1.2 -&gt; 1.3</a:t>
            </a:r>
          </a:p>
          <a:p>
            <a:pPr lvl="1" eaLnBrk="1" hangingPunct="1"/>
            <a:r>
              <a:rPr lang="en-US" i="1" dirty="0" smtClean="0"/>
              <a:t>No Updater for 1.0 -&gt; 1.3</a:t>
            </a:r>
          </a:p>
          <a:p>
            <a:endParaRPr lang="en-US" sz="2000" dirty="0"/>
          </a:p>
        </p:txBody>
      </p:sp>
      <p:pic>
        <p:nvPicPr>
          <p:cNvPr id="4" name="Picture 3" descr="Image34.png"/>
          <p:cNvPicPr>
            <a:picLocks noChangeAspect="1"/>
          </p:cNvPicPr>
          <p:nvPr/>
        </p:nvPicPr>
        <p:blipFill>
          <a:blip r:embed="rId2"/>
          <a:stretch>
            <a:fillRect/>
          </a:stretch>
        </p:blipFill>
        <p:spPr>
          <a:xfrm>
            <a:off x="571852" y="3810000"/>
            <a:ext cx="3542948" cy="2501520"/>
          </a:xfrm>
          <a:prstGeom prst="rect">
            <a:avLst/>
          </a:prstGeom>
        </p:spPr>
      </p:pic>
      <p:pic>
        <p:nvPicPr>
          <p:cNvPr id="5" name="Picture 4" descr="Image35.png"/>
          <p:cNvPicPr>
            <a:picLocks noChangeAspect="1"/>
          </p:cNvPicPr>
          <p:nvPr/>
        </p:nvPicPr>
        <p:blipFill>
          <a:blip r:embed="rId3"/>
          <a:stretch>
            <a:fillRect/>
          </a:stretch>
        </p:blipFill>
        <p:spPr>
          <a:xfrm>
            <a:off x="4876800" y="3848100"/>
            <a:ext cx="3505200" cy="246766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dirty="0" smtClean="0"/>
              <a:t>Security:</a:t>
            </a:r>
            <a:br>
              <a:rPr lang="en-US" dirty="0" smtClean="0"/>
            </a:br>
            <a:r>
              <a:rPr lang="en-US" dirty="0" smtClean="0"/>
              <a:t>Authentication Enhancements</a:t>
            </a:r>
          </a:p>
        </p:txBody>
      </p:sp>
      <p:sp>
        <p:nvSpPr>
          <p:cNvPr id="28675" name="Content Placeholder 2"/>
          <p:cNvSpPr>
            <a:spLocks noGrp="1"/>
          </p:cNvSpPr>
          <p:nvPr>
            <p:ph idx="1"/>
          </p:nvPr>
        </p:nvSpPr>
        <p:spPr/>
        <p:txBody>
          <a:bodyPr/>
          <a:lstStyle/>
          <a:p>
            <a:pPr eaLnBrk="1" hangingPunct="1"/>
            <a:r>
              <a:rPr lang="en-US" dirty="0" smtClean="0"/>
              <a:t>Addition of Authentication Profiles, adding support for authentication beyond just “username/password”</a:t>
            </a:r>
          </a:p>
          <a:p>
            <a:pPr lvl="1" eaLnBrk="1" hangingPunct="1"/>
            <a:r>
              <a:rPr lang="en-US" dirty="0" smtClean="0"/>
              <a:t>Support for one-time passwords profile included in this release</a:t>
            </a:r>
          </a:p>
          <a:p>
            <a:pPr lvl="1" eaLnBrk="1" hangingPunct="1"/>
            <a:r>
              <a:rPr lang="en-US" dirty="0" smtClean="0"/>
              <a:t>Authentication Service </a:t>
            </a:r>
            <a:r>
              <a:rPr lang="en-US" dirty="0" err="1" smtClean="0"/>
              <a:t>refactored</a:t>
            </a:r>
            <a:r>
              <a:rPr lang="en-US" dirty="0" smtClean="0"/>
              <a:t> to support; Dorian added implementation</a:t>
            </a:r>
          </a:p>
          <a:p>
            <a:pPr eaLnBrk="1" hangingPunct="1"/>
            <a:r>
              <a:rPr lang="en-US" dirty="0" smtClean="0"/>
              <a:t>Ability to securely discover Trusted Identity Providers</a:t>
            </a:r>
          </a:p>
          <a:p>
            <a:pPr lvl="1" eaLnBrk="1" hangingPunct="1"/>
            <a:r>
              <a:rPr lang="en-US" dirty="0" smtClean="0"/>
              <a:t>Dorian now maintains authentication service metadata (URL and identity) for its </a:t>
            </a:r>
            <a:r>
              <a:rPr lang="en-US" dirty="0" err="1" smtClean="0"/>
              <a:t>IDPs</a:t>
            </a:r>
            <a:endParaRPr lang="en-US" dirty="0" smtClean="0"/>
          </a:p>
          <a:p>
            <a:pPr lvl="1" eaLnBrk="1" hangingPunct="1"/>
            <a:r>
              <a:rPr lang="en-US" dirty="0" smtClean="0"/>
              <a:t>Clients can discover Authentication Services for trusted </a:t>
            </a:r>
            <a:r>
              <a:rPr lang="en-US" dirty="0" err="1" smtClean="0"/>
              <a:t>IDPs</a:t>
            </a:r>
            <a:r>
              <a:rPr lang="en-US" dirty="0" smtClean="0"/>
              <a:t> by asking Dorian or viewing its new metadata exposing this information</a:t>
            </a:r>
          </a:p>
          <a:p>
            <a:pPr lvl="1" eaLnBrk="1" hangingPunct="1"/>
            <a:r>
              <a:rPr lang="en-US" dirty="0" smtClean="0"/>
              <a:t>GAARDS UI now leverages this</a:t>
            </a:r>
          </a:p>
          <a:p>
            <a:pPr eaLnBrk="1" hangingPunct="1">
              <a:buNone/>
            </a:pPr>
            <a:endParaRPr lang="en-US" dirty="0" smtClean="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br>
              <a:rPr lang="en-US" dirty="0" smtClean="0"/>
            </a:br>
            <a:r>
              <a:rPr lang="en-US" dirty="0" smtClean="0"/>
              <a:t>WebSSO Enhancements</a:t>
            </a:r>
            <a:endParaRPr lang="en-US" dirty="0"/>
          </a:p>
        </p:txBody>
      </p:sp>
      <p:sp>
        <p:nvSpPr>
          <p:cNvPr id="3" name="Content Placeholder 2"/>
          <p:cNvSpPr>
            <a:spLocks noGrp="1"/>
          </p:cNvSpPr>
          <p:nvPr>
            <p:ph idx="1"/>
          </p:nvPr>
        </p:nvSpPr>
        <p:spPr/>
        <p:txBody>
          <a:bodyPr/>
          <a:lstStyle/>
          <a:p>
            <a:pPr eaLnBrk="1" hangingPunct="1"/>
            <a:r>
              <a:rPr lang="en-US" sz="2000" dirty="0" smtClean="0"/>
              <a:t>Created an </a:t>
            </a:r>
            <a:r>
              <a:rPr lang="en-US" sz="2000" dirty="0" err="1" smtClean="0"/>
              <a:t>Acegi</a:t>
            </a:r>
            <a:r>
              <a:rPr lang="en-US" sz="2000" dirty="0" smtClean="0"/>
              <a:t> client</a:t>
            </a:r>
          </a:p>
          <a:p>
            <a:pPr eaLnBrk="1" hangingPunct="1"/>
            <a:r>
              <a:rPr lang="en-US" sz="2000" dirty="0" smtClean="0"/>
              <a:t>Out of the box support for </a:t>
            </a:r>
            <a:r>
              <a:rPr lang="en-US" sz="2000" dirty="0" err="1" smtClean="0"/>
              <a:t>Liferay</a:t>
            </a:r>
            <a:endParaRPr lang="en-US" sz="2000" dirty="0" smtClean="0"/>
          </a:p>
          <a:p>
            <a:pPr eaLnBrk="1" hangingPunct="1"/>
            <a:r>
              <a:rPr lang="en-US" sz="2000" dirty="0" smtClean="0"/>
              <a:t>Updated to newer CAS versions (server:3.2.2, client:3.1.1)</a:t>
            </a:r>
          </a:p>
          <a:p>
            <a:pPr eaLnBrk="1" hangingPunct="1"/>
            <a:r>
              <a:rPr lang="en-US" sz="2000" dirty="0" smtClean="0"/>
              <a:t>Implementation of Single Sign-Out</a:t>
            </a:r>
          </a:p>
          <a:p>
            <a:pPr lvl="1" eaLnBrk="1" hangingPunct="1"/>
            <a:r>
              <a:rPr lang="en-US" sz="2000" dirty="0" smtClean="0"/>
              <a:t>A user logging off of one application will be logged off of all participating in the SSO session</a:t>
            </a:r>
          </a:p>
          <a:p>
            <a:pPr eaLnBrk="1" hangingPunct="1"/>
            <a:r>
              <a:rPr lang="en-US" sz="2000" dirty="0" smtClean="0"/>
              <a:t>Added support for Authentication Profiles and discovery of Authentication Services via Dorian’s trusted IDP metadata</a:t>
            </a:r>
          </a:p>
          <a:p>
            <a:pPr eaLnBrk="1" hangingPunct="1"/>
            <a:r>
              <a:rPr lang="en-US" sz="2000" dirty="0" smtClean="0"/>
              <a:t>Created comprehensive integration tests which deploy and test the WebSSO server, sample applications, Dorian, and CDS</a:t>
            </a:r>
          </a:p>
          <a:p>
            <a:pPr eaLnBrk="1" hangingPunct="1"/>
            <a:endParaRPr lang="en-US" sz="2000" dirty="0" smtClean="0"/>
          </a:p>
          <a:p>
            <a:pPr eaLnBrk="1" hangingPunct="1"/>
            <a:endParaRPr lang="en-US" sz="2000" dirty="0" smtClean="0"/>
          </a:p>
          <a:p>
            <a:endParaRPr lang="en-US" sz="2000" dirty="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br>
              <a:rPr lang="en-US" dirty="0" smtClean="0"/>
            </a:br>
            <a:r>
              <a:rPr lang="en-US" dirty="0" smtClean="0"/>
              <a:t>Dorian</a:t>
            </a:r>
            <a:endParaRPr lang="en-US" dirty="0"/>
          </a:p>
        </p:txBody>
      </p:sp>
      <p:sp>
        <p:nvSpPr>
          <p:cNvPr id="9" name="Content Placeholder 8"/>
          <p:cNvSpPr>
            <a:spLocks noGrp="1"/>
          </p:cNvSpPr>
          <p:nvPr>
            <p:ph idx="1"/>
          </p:nvPr>
        </p:nvSpPr>
        <p:spPr/>
        <p:txBody>
          <a:bodyPr/>
          <a:lstStyle/>
          <a:p>
            <a:r>
              <a:rPr lang="en-US" dirty="0" smtClean="0"/>
              <a:t>Service now leverages Spring for configuration</a:t>
            </a:r>
          </a:p>
          <a:p>
            <a:r>
              <a:rPr lang="en-US" dirty="0" smtClean="0"/>
              <a:t>Implementation of Authentication Profiles and IDP metadata</a:t>
            </a:r>
          </a:p>
          <a:p>
            <a:pPr eaLnBrk="1" hangingPunct="1"/>
            <a:r>
              <a:rPr lang="en-US" dirty="0" smtClean="0"/>
              <a:t>Move from issuing Proxy Certificates to Short-Term Certificates</a:t>
            </a:r>
          </a:p>
          <a:p>
            <a:r>
              <a:rPr lang="en-US" dirty="0" smtClean="0"/>
              <a:t>Added comprehensive auditing to service and ability to access audit records over the service interface (as an admin)</a:t>
            </a:r>
          </a:p>
          <a:p>
            <a:r>
              <a:rPr lang="en-US" dirty="0" smtClean="0"/>
              <a:t>GAARDS UI support for querying and viewing audit records</a:t>
            </a:r>
            <a:endParaRPr lang="en-US" dirty="0"/>
          </a:p>
        </p:txBody>
      </p:sp>
      <p:pic>
        <p:nvPicPr>
          <p:cNvPr id="7" name="Picture 6" descr="Image36.png"/>
          <p:cNvPicPr>
            <a:picLocks noChangeAspect="1"/>
          </p:cNvPicPr>
          <p:nvPr/>
        </p:nvPicPr>
        <p:blipFill>
          <a:blip r:embed="rId2"/>
          <a:stretch>
            <a:fillRect/>
          </a:stretch>
        </p:blipFill>
        <p:spPr>
          <a:xfrm>
            <a:off x="570714" y="3429000"/>
            <a:ext cx="4306086" cy="2877316"/>
          </a:xfrm>
          <a:prstGeom prst="rect">
            <a:avLst/>
          </a:prstGeom>
        </p:spPr>
      </p:pic>
      <p:pic>
        <p:nvPicPr>
          <p:cNvPr id="10" name="Picture 9" descr="Image37.png"/>
          <p:cNvPicPr>
            <a:picLocks noChangeAspect="1"/>
          </p:cNvPicPr>
          <p:nvPr/>
        </p:nvPicPr>
        <p:blipFill>
          <a:blip r:embed="rId3"/>
          <a:stretch>
            <a:fillRect/>
          </a:stretch>
        </p:blipFill>
        <p:spPr>
          <a:xfrm>
            <a:off x="5257800" y="3753152"/>
            <a:ext cx="3328791" cy="2190448"/>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caGrid Installer</a:t>
            </a:r>
            <a:endParaRPr lang="en-US" dirty="0"/>
          </a:p>
        </p:txBody>
      </p:sp>
      <p:sp>
        <p:nvSpPr>
          <p:cNvPr id="3" name="Content Placeholder 2"/>
          <p:cNvSpPr>
            <a:spLocks noGrp="1"/>
          </p:cNvSpPr>
          <p:nvPr>
            <p:ph idx="1"/>
          </p:nvPr>
        </p:nvSpPr>
        <p:spPr>
          <a:xfrm>
            <a:off x="304800" y="1371600"/>
            <a:ext cx="5257800" cy="5029200"/>
          </a:xfrm>
        </p:spPr>
        <p:txBody>
          <a:bodyPr/>
          <a:lstStyle/>
          <a:p>
            <a:pPr eaLnBrk="1" hangingPunct="1"/>
            <a:r>
              <a:rPr lang="en-US" sz="1600" dirty="0" err="1" smtClean="0"/>
              <a:t>Refactored</a:t>
            </a:r>
            <a:r>
              <a:rPr lang="en-US" sz="1600" dirty="0" smtClean="0"/>
              <a:t> and refocused on desktop deployment (most common pattern)</a:t>
            </a:r>
          </a:p>
          <a:p>
            <a:pPr lvl="1" eaLnBrk="1" hangingPunct="1"/>
            <a:r>
              <a:rPr lang="en-US" sz="1600" dirty="0" smtClean="0"/>
              <a:t>Does not deploy/configure services anymore</a:t>
            </a:r>
          </a:p>
          <a:p>
            <a:pPr eaLnBrk="1" hangingPunct="1"/>
            <a:r>
              <a:rPr lang="en-US" sz="1600" dirty="0" smtClean="0"/>
              <a:t>Installs: prerequisites, configures caGrid, and configures containers (current CBIIT technology stack)</a:t>
            </a:r>
          </a:p>
          <a:p>
            <a:pPr lvl="1" eaLnBrk="1" hangingPunct="1"/>
            <a:r>
              <a:rPr lang="en-US" sz="1600" dirty="0" smtClean="0"/>
              <a:t>Added support for </a:t>
            </a:r>
            <a:r>
              <a:rPr lang="en-US" sz="1600" dirty="0" err="1" smtClean="0"/>
              <a:t>Jboss</a:t>
            </a:r>
            <a:endParaRPr lang="en-US" sz="1600" dirty="0" smtClean="0"/>
          </a:p>
          <a:p>
            <a:pPr eaLnBrk="1" hangingPunct="1"/>
            <a:r>
              <a:rPr lang="en-US" sz="1600" dirty="0" smtClean="0"/>
              <a:t>Can launch GAARDS UI to request credentials directly during installation</a:t>
            </a:r>
          </a:p>
          <a:p>
            <a:pPr lvl="1" eaLnBrk="1" hangingPunct="1"/>
            <a:r>
              <a:rPr lang="en-US" sz="1600" dirty="0" smtClean="0"/>
              <a:t>No longer necessary to stop and start installation for secure container configuration</a:t>
            </a:r>
          </a:p>
          <a:p>
            <a:pPr eaLnBrk="1" hangingPunct="1"/>
            <a:r>
              <a:rPr lang="en-US" sz="1600" dirty="0" smtClean="0"/>
              <a:t>Can easily be used to retarget a container to a new grid (change target grids and install new credentials)</a:t>
            </a:r>
          </a:p>
          <a:p>
            <a:pPr lvl="1" eaLnBrk="1" hangingPunct="1"/>
            <a:r>
              <a:rPr lang="en-US" sz="1600" dirty="0" smtClean="0"/>
              <a:t>Better support for custom target grids</a:t>
            </a:r>
          </a:p>
          <a:p>
            <a:pPr eaLnBrk="1" hangingPunct="1"/>
            <a:r>
              <a:rPr lang="en-US" sz="1600" dirty="0" smtClean="0"/>
              <a:t>Other usability improvements such as avoiding re-downloading, setting execute permissions on scripts, minimizing steps, etc</a:t>
            </a:r>
          </a:p>
          <a:p>
            <a:pPr lvl="1" eaLnBrk="1" hangingPunct="1"/>
            <a:endParaRPr lang="en-US" sz="1600" dirty="0" smtClean="0"/>
          </a:p>
          <a:p>
            <a:endParaRPr lang="en-US" sz="1600" dirty="0"/>
          </a:p>
        </p:txBody>
      </p:sp>
      <p:pic>
        <p:nvPicPr>
          <p:cNvPr id="4" name="Picture 3"/>
          <p:cNvPicPr>
            <a:picLocks noChangeAspect="1"/>
          </p:cNvPicPr>
          <p:nvPr/>
        </p:nvPicPr>
        <p:blipFill>
          <a:blip r:embed="rId2"/>
          <a:stretch>
            <a:fillRect/>
          </a:stretch>
        </p:blipFill>
        <p:spPr>
          <a:xfrm>
            <a:off x="5486400" y="2493724"/>
            <a:ext cx="3505200" cy="2535476"/>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dirty="0" smtClean="0"/>
              <a:t>Workflow:</a:t>
            </a:r>
            <a:br>
              <a:rPr lang="en-US" dirty="0" smtClean="0"/>
            </a:br>
            <a:r>
              <a:rPr lang="en-US" dirty="0" err="1" smtClean="0"/>
              <a:t>Taverna</a:t>
            </a:r>
            <a:endParaRPr lang="en-US" dirty="0" smtClean="0"/>
          </a:p>
        </p:txBody>
      </p:sp>
      <p:sp>
        <p:nvSpPr>
          <p:cNvPr id="32771" name="Content Placeholder 2"/>
          <p:cNvSpPr>
            <a:spLocks noGrp="1"/>
          </p:cNvSpPr>
          <p:nvPr>
            <p:ph idx="1"/>
          </p:nvPr>
        </p:nvSpPr>
        <p:spPr/>
        <p:txBody>
          <a:bodyPr/>
          <a:lstStyle/>
          <a:p>
            <a:r>
              <a:rPr lang="en-US" dirty="0" smtClean="0"/>
              <a:t>Added a new service </a:t>
            </a:r>
            <a:r>
              <a:rPr lang="en-US" dirty="0" err="1" smtClean="0"/>
              <a:t>Taverna</a:t>
            </a:r>
            <a:r>
              <a:rPr lang="en-US" dirty="0" smtClean="0"/>
              <a:t> Workflow Factory Service for executing </a:t>
            </a:r>
            <a:r>
              <a:rPr lang="en-US" dirty="0" err="1" smtClean="0"/>
              <a:t>Scufl</a:t>
            </a:r>
            <a:r>
              <a:rPr lang="en-US" dirty="0" smtClean="0"/>
              <a:t> (Simple Conceptual Unified Flow language) workflows, which is the language of the </a:t>
            </a:r>
            <a:r>
              <a:rPr lang="en-US" dirty="0" err="1" smtClean="0"/>
              <a:t>Taverna</a:t>
            </a:r>
            <a:r>
              <a:rPr lang="en-US" dirty="0" smtClean="0"/>
              <a:t> Workbench</a:t>
            </a:r>
          </a:p>
          <a:p>
            <a:pPr lvl="1"/>
            <a:r>
              <a:rPr lang="en-US" dirty="0" smtClean="0"/>
              <a:t>Leverages the same service infrastructure as the existing BPEL-based workflow service</a:t>
            </a:r>
          </a:p>
          <a:p>
            <a:r>
              <a:rPr lang="en-US" dirty="0" smtClean="0"/>
              <a:t>Updated client support to </a:t>
            </a:r>
            <a:r>
              <a:rPr lang="en-US" dirty="0" err="1" smtClean="0"/>
              <a:t>Taverna</a:t>
            </a:r>
            <a:r>
              <a:rPr lang="en-US" dirty="0" smtClean="0"/>
              <a:t> 2</a:t>
            </a:r>
            <a:endParaRPr lang="en-US" dirty="0"/>
          </a:p>
        </p:txBody>
      </p:sp>
      <p:pic>
        <p:nvPicPr>
          <p:cNvPr id="4" name="Picture 3"/>
          <p:cNvPicPr>
            <a:picLocks noChangeAspect="1"/>
          </p:cNvPicPr>
          <p:nvPr/>
        </p:nvPicPr>
        <p:blipFill>
          <a:blip r:embed="rId2"/>
          <a:stretch>
            <a:fillRect/>
          </a:stretch>
        </p:blipFill>
        <p:spPr>
          <a:xfrm>
            <a:off x="2057400" y="3378200"/>
            <a:ext cx="4836160" cy="30226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smtClean="0"/>
              <a:t>Continuous </a:t>
            </a:r>
            <a:r>
              <a:rPr lang="en-US" i="1" smtClean="0"/>
              <a:t>Innovation</a:t>
            </a:r>
          </a:p>
        </p:txBody>
      </p:sp>
      <p:sp>
        <p:nvSpPr>
          <p:cNvPr id="30723" name="Content Placeholder 2"/>
          <p:cNvSpPr>
            <a:spLocks noGrp="1"/>
          </p:cNvSpPr>
          <p:nvPr>
            <p:ph idx="1"/>
          </p:nvPr>
        </p:nvSpPr>
        <p:spPr/>
        <p:txBody>
          <a:bodyPr/>
          <a:lstStyle/>
          <a:p>
            <a:pPr eaLnBrk="1" hangingPunct="1"/>
            <a:r>
              <a:rPr lang="en-US" sz="2000" dirty="0" smtClean="0"/>
              <a:t>Support for CBIIT FY2008 Future Technology Stack</a:t>
            </a:r>
          </a:p>
          <a:p>
            <a:pPr lvl="1" eaLnBrk="1" hangingPunct="1"/>
            <a:r>
              <a:rPr lang="en-US" sz="2000" dirty="0" smtClean="0">
                <a:hlinkClick r:id="rId2"/>
              </a:rPr>
              <a:t>http://www.cagrid.org/wiki/CBIIT:TechStack:FY2008</a:t>
            </a:r>
            <a:endParaRPr lang="en-US" sz="2000" dirty="0" smtClean="0"/>
          </a:p>
          <a:p>
            <a:pPr lvl="1" eaLnBrk="1" hangingPunct="1"/>
            <a:r>
              <a:rPr lang="en-US" sz="2000" dirty="0" smtClean="0"/>
              <a:t>Tomcat 5.5.27, JBoss 4.0.5</a:t>
            </a:r>
          </a:p>
          <a:p>
            <a:pPr eaLnBrk="1" hangingPunct="1"/>
            <a:r>
              <a:rPr lang="en-US" sz="2000" dirty="0" smtClean="0"/>
              <a:t>Expanded Independent Quality Assurance </a:t>
            </a:r>
          </a:p>
          <a:p>
            <a:pPr lvl="1" eaLnBrk="1" hangingPunct="1"/>
            <a:r>
              <a:rPr lang="en-US" sz="2000" dirty="0" smtClean="0"/>
              <a:t>Significantly improved test coverage</a:t>
            </a:r>
          </a:p>
          <a:p>
            <a:pPr lvl="1" eaLnBrk="1" hangingPunct="1"/>
            <a:r>
              <a:rPr lang="en-US" sz="2000" dirty="0" smtClean="0"/>
              <a:t>Most thoroughly tested version of caGrid </a:t>
            </a:r>
            <a:r>
              <a:rPr lang="en-US" sz="2000" i="1" dirty="0" smtClean="0"/>
              <a:t>ever</a:t>
            </a:r>
          </a:p>
          <a:p>
            <a:pPr eaLnBrk="1" hangingPunct="1"/>
            <a:r>
              <a:rPr lang="en-US" sz="2000" dirty="0" smtClean="0"/>
              <a:t>Complete redeployment of the NCI National Grid (all tiers)</a:t>
            </a:r>
          </a:p>
          <a:p>
            <a:pPr lvl="1" eaLnBrk="1" hangingPunct="1"/>
            <a:r>
              <a:rPr lang="en-US" sz="2000" dirty="0" smtClean="0"/>
              <a:t>Ongoing work toward high-available deployment patterns for caGrid</a:t>
            </a:r>
          </a:p>
        </p:txBody>
      </p:sp>
    </p:spTree>
  </p:cSld>
  <p:clrMapOvr>
    <a:masterClrMapping/>
  </p:clrMapOvr>
</p:sld>
</file>

<file path=ppt/tags/tag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TITLE_TAG" val="Life on the Grid: Implementation Scenarios"/>
  <p:tag name="ARTICULATE_SLIDE_PAUSE" val="1"/>
  <p:tag name="ARTICULATE_NAV_LEVEL" val="2"/>
  <p:tag name="ARTICULATE_PLAYLIST_ID" val="-1"/>
</p:tagLst>
</file>

<file path=ppt/tags/tag2.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PAUSE" val="1"/>
  <p:tag name="ARTICULATE_NAV_LEVEL" val="1"/>
  <p:tag name="ARTICULATE_PLAYLIST_ID" val="-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4511</TotalTime>
  <Words>6496</Words>
  <PresentationFormat>On-screen Show (4:3)</PresentationFormat>
  <Paragraphs>822</Paragraphs>
  <Slides>103</Slides>
  <Notes>45</Notes>
  <HiddenSlides>0</HiddenSlides>
  <MMClips>0</MMClips>
  <ScaleCrop>false</ScaleCrop>
  <HeadingPairs>
    <vt:vector size="6" baseType="variant">
      <vt:variant>
        <vt:lpstr>Design Template</vt:lpstr>
      </vt:variant>
      <vt:variant>
        <vt:i4>2</vt:i4>
      </vt:variant>
      <vt:variant>
        <vt:lpstr>Embedded OLE Servers</vt:lpstr>
      </vt:variant>
      <vt:variant>
        <vt:i4>3</vt:i4>
      </vt:variant>
      <vt:variant>
        <vt:lpstr>Slide Titles</vt:lpstr>
      </vt:variant>
      <vt:variant>
        <vt:i4>103</vt:i4>
      </vt:variant>
    </vt:vector>
  </HeadingPairs>
  <TitlesOfParts>
    <vt:vector size="108" baseType="lpstr">
      <vt:lpstr>Default Design</vt:lpstr>
      <vt:lpstr>1_Default Design</vt:lpstr>
      <vt:lpstr>Visio</vt:lpstr>
      <vt:lpstr>Bitmap Image</vt:lpstr>
      <vt:lpstr>Microsoft Visio Drawing</vt:lpstr>
      <vt:lpstr> caGrid Overview</vt:lpstr>
      <vt:lpstr>Agenda</vt:lpstr>
      <vt:lpstr>History of caGrid</vt:lpstr>
      <vt:lpstr>Driving needs: cancer Biomedical Informatics Grid</vt:lpstr>
      <vt:lpstr>What is caBIG?</vt:lpstr>
      <vt:lpstr>What is caGrid?</vt:lpstr>
      <vt:lpstr>What is caGrid to caBIG?</vt:lpstr>
      <vt:lpstr>Infrastructure Focus Areas</vt:lpstr>
      <vt:lpstr>caGrid Production Environment</vt:lpstr>
      <vt:lpstr>caGrid Community Involvement</vt:lpstr>
      <vt:lpstr>A Summary Conceptual View:  How It All Fits Together</vt:lpstr>
      <vt:lpstr>Service Layers</vt:lpstr>
      <vt:lpstr>Service Layers: caBIO Data Service example</vt:lpstr>
      <vt:lpstr>Slide 14</vt:lpstr>
      <vt:lpstr>Slide 15</vt:lpstr>
      <vt:lpstr>Metadata Services</vt:lpstr>
      <vt:lpstr>caGrid Data Description Infrastructure</vt:lpstr>
      <vt:lpstr>caGrid Standard Service Metadata</vt:lpstr>
      <vt:lpstr>caGrid Advertisement and Discovery</vt:lpstr>
      <vt:lpstr>Data Service Overview</vt:lpstr>
      <vt:lpstr>Data Service Query Language</vt:lpstr>
      <vt:lpstr>Federated Query Processor</vt:lpstr>
      <vt:lpstr>Workflow Service</vt:lpstr>
      <vt:lpstr>Introduce Vision</vt:lpstr>
      <vt:lpstr>Introduce Overview</vt:lpstr>
      <vt:lpstr>Introduce Features</vt:lpstr>
      <vt:lpstr>Created Skeleton Layout</vt:lpstr>
      <vt:lpstr>An example service development process (0 lines of developer code)</vt:lpstr>
      <vt:lpstr>Pre-grid</vt:lpstr>
      <vt:lpstr>Exposing the Resource:</vt:lpstr>
      <vt:lpstr>Exposing the Resource:</vt:lpstr>
      <vt:lpstr>Exposing the Resource:</vt:lpstr>
      <vt:lpstr>Exposing the Resource:</vt:lpstr>
      <vt:lpstr>Exposing the Resource:</vt:lpstr>
      <vt:lpstr>Data now available.</vt:lpstr>
      <vt:lpstr>How will users find me</vt:lpstr>
      <vt:lpstr>How will users find me</vt:lpstr>
      <vt:lpstr>GAARDS Overview</vt:lpstr>
      <vt:lpstr>GAARDS Components</vt:lpstr>
      <vt:lpstr>GAARDS Components cont.</vt:lpstr>
      <vt:lpstr>GAARDS Components cont.</vt:lpstr>
      <vt:lpstr>GAARDS in Action</vt:lpstr>
      <vt:lpstr>GAARDS in Action</vt:lpstr>
      <vt:lpstr>GAARDS in Action</vt:lpstr>
      <vt:lpstr>GAARDS in Action</vt:lpstr>
      <vt:lpstr>GAARDS in Action</vt:lpstr>
      <vt:lpstr>GAARDS in Action</vt:lpstr>
      <vt:lpstr>GAARDS in Action</vt:lpstr>
      <vt:lpstr>caGrid Quality</vt:lpstr>
      <vt:lpstr>Project Resources and Communication</vt:lpstr>
      <vt:lpstr>Slide 51</vt:lpstr>
      <vt:lpstr>Philosophies on Releases</vt:lpstr>
      <vt:lpstr>Philosophies on Releases cont.</vt:lpstr>
      <vt:lpstr>caGrid Ivy Build</vt:lpstr>
      <vt:lpstr>caGrid Ivy Build cont.</vt:lpstr>
      <vt:lpstr>caGrid Ivy Example Usage</vt:lpstr>
      <vt:lpstr>Slide 57</vt:lpstr>
      <vt:lpstr>Example of Grid Data Syntax</vt:lpstr>
      <vt:lpstr>Example Syntax Use Cases</vt:lpstr>
      <vt:lpstr>Example of Grid Data Semantics</vt:lpstr>
      <vt:lpstr>Example Semantics Use Cases</vt:lpstr>
      <vt:lpstr>Example Semantic/Syntax Binding Use cases</vt:lpstr>
      <vt:lpstr>Realizing the Binding Use Cases</vt:lpstr>
      <vt:lpstr>Connecting UML and XML: Current Implementation</vt:lpstr>
      <vt:lpstr>Connecting UML and XML: The complexities</vt:lpstr>
      <vt:lpstr>Connecting UML and XML: The solution</vt:lpstr>
      <vt:lpstr>Partial Mapping Example</vt:lpstr>
      <vt:lpstr>Slide 68</vt:lpstr>
      <vt:lpstr>Introduce Requirements</vt:lpstr>
      <vt:lpstr>Addressing the Requirements: Strongly typed interfaces</vt:lpstr>
      <vt:lpstr>Addressing the Requirements: Strongly typed interfaces (cont)</vt:lpstr>
      <vt:lpstr>Addressing the Requirements: Strongly typed interfaces (cont)</vt:lpstr>
      <vt:lpstr>Addressing the Requirements: Object Oriented Client API</vt:lpstr>
      <vt:lpstr>Addressing the Requirements: Extensible Architecture</vt:lpstr>
      <vt:lpstr>Addressing the Requirements: Extensible Architecture (cont)</vt:lpstr>
      <vt:lpstr>Addressing the Requirements: Security (communication channel)</vt:lpstr>
      <vt:lpstr>Addressing the Requirements: Security (communication channel cont)</vt:lpstr>
      <vt:lpstr>Addressing the Requirements: Security (authorization)</vt:lpstr>
      <vt:lpstr>Addressing the Requirements: Security (authorization cont)</vt:lpstr>
      <vt:lpstr>Addressing the Requirements: Security (authorization cont)</vt:lpstr>
      <vt:lpstr>Addressing the Requirements: Security (example)</vt:lpstr>
      <vt:lpstr>caGrid Releases</vt:lpstr>
      <vt:lpstr>caGrid 1.3 Core Services</vt:lpstr>
      <vt:lpstr>Deprecated Services</vt:lpstr>
      <vt:lpstr>Development Campaigns</vt:lpstr>
      <vt:lpstr>Gold Compatibility: Global Model Exchange (GME)</vt:lpstr>
      <vt:lpstr>Gold Compatibility: Metadata Model Service (MMS)</vt:lpstr>
      <vt:lpstr>Gold Compatibility: Index Service</vt:lpstr>
      <vt:lpstr>Gold Compatibility: caDSR Model Registration</vt:lpstr>
      <vt:lpstr>caCORE SDK Integration</vt:lpstr>
      <vt:lpstr>Data Services: Federated Query Processor (FQP)</vt:lpstr>
      <vt:lpstr>Introduce Toolkit: Security-related improvements </vt:lpstr>
      <vt:lpstr>Introduce Toolkit: Other improvements</vt:lpstr>
      <vt:lpstr>Security: Authentication Enhancements</vt:lpstr>
      <vt:lpstr>Security: WebSSO Enhancements</vt:lpstr>
      <vt:lpstr>Security: Dorian</vt:lpstr>
      <vt:lpstr>caGrid Installer</vt:lpstr>
      <vt:lpstr>Workflow: Taverna</vt:lpstr>
      <vt:lpstr>Continuous Innovation</vt:lpstr>
      <vt:lpstr>caGrid Quality Dashboard</vt:lpstr>
      <vt:lpstr>caGrid.org Wiki</vt:lpstr>
      <vt:lpstr>caGrid Support</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creator>oster</dc:creator>
  <cp:lastModifiedBy>Scott Oster</cp:lastModifiedBy>
  <cp:revision>324</cp:revision>
  <dcterms:created xsi:type="dcterms:W3CDTF">2009-06-17T17:03:47Z</dcterms:created>
  <dcterms:modified xsi:type="dcterms:W3CDTF">2009-06-17T18:39:54Z</dcterms:modified>
</cp:coreProperties>
</file>